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85" r:id="rId25"/>
    <p:sldId id="286" r:id="rId26"/>
    <p:sldId id="287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F93D0"/>
    <a:srgbClr val="FF5050"/>
    <a:srgbClr val="181717"/>
    <a:srgbClr val="FCDCEA"/>
    <a:srgbClr val="FAC6DC"/>
    <a:srgbClr val="FEDB85"/>
    <a:srgbClr val="F150AB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7" d="100"/>
          <a:sy n="37" d="100"/>
        </p:scale>
        <p:origin x="201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2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9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5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0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8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8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5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0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8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C03D9-F645-40E9-92DD-D1D93D54230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1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jpe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1.jpe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svg"/><Relationship Id="rId11" Type="http://schemas.openxmlformats.org/officeDocument/2006/relationships/image" Target="../media/image28.svg"/><Relationship Id="rId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image" Target="../media/image29.jpeg"/><Relationship Id="rId9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0D6241-FA07-D0AB-755A-C1FF5DF0A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3828" y="-520"/>
            <a:ext cx="2976807" cy="39449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6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5061278" y="270857"/>
            <a:ext cx="7130722" cy="2169660"/>
          </a:xfrm>
          <a:custGeom>
            <a:avLst/>
            <a:gdLst>
              <a:gd name="connsiteX0" fmla="*/ 0 w 7130722"/>
              <a:gd name="connsiteY0" fmla="*/ 1084830 h 2169660"/>
              <a:gd name="connsiteX1" fmla="*/ 1084830 w 7130722"/>
              <a:gd name="connsiteY1" fmla="*/ 0 h 2169660"/>
              <a:gd name="connsiteX2" fmla="*/ 1487227 w 7130722"/>
              <a:gd name="connsiteY2" fmla="*/ 0 h 2169660"/>
              <a:gd name="connsiteX3" fmla="*/ 2038456 w 7130722"/>
              <a:gd name="connsiteY3" fmla="*/ 0 h 2169660"/>
              <a:gd name="connsiteX4" fmla="*/ 2589685 w 7130722"/>
              <a:gd name="connsiteY4" fmla="*/ 0 h 2169660"/>
              <a:gd name="connsiteX5" fmla="*/ 3140915 w 7130722"/>
              <a:gd name="connsiteY5" fmla="*/ 0 h 2169660"/>
              <a:gd name="connsiteX6" fmla="*/ 3592922 w 7130722"/>
              <a:gd name="connsiteY6" fmla="*/ 0 h 2169660"/>
              <a:gd name="connsiteX7" fmla="*/ 4044930 w 7130722"/>
              <a:gd name="connsiteY7" fmla="*/ 0 h 2169660"/>
              <a:gd name="connsiteX8" fmla="*/ 4695381 w 7130722"/>
              <a:gd name="connsiteY8" fmla="*/ 0 h 2169660"/>
              <a:gd name="connsiteX9" fmla="*/ 5296220 w 7130722"/>
              <a:gd name="connsiteY9" fmla="*/ 0 h 2169660"/>
              <a:gd name="connsiteX10" fmla="*/ 6045892 w 7130722"/>
              <a:gd name="connsiteY10" fmla="*/ 0 h 2169660"/>
              <a:gd name="connsiteX11" fmla="*/ 7130722 w 7130722"/>
              <a:gd name="connsiteY11" fmla="*/ 1084830 h 2169660"/>
              <a:gd name="connsiteX12" fmla="*/ 7130722 w 7130722"/>
              <a:gd name="connsiteY12" fmla="*/ 1084830 h 2169660"/>
              <a:gd name="connsiteX13" fmla="*/ 6045892 w 7130722"/>
              <a:gd name="connsiteY13" fmla="*/ 2169660 h 2169660"/>
              <a:gd name="connsiteX14" fmla="*/ 5395442 w 7130722"/>
              <a:gd name="connsiteY14" fmla="*/ 2169660 h 2169660"/>
              <a:gd name="connsiteX15" fmla="*/ 4794602 w 7130722"/>
              <a:gd name="connsiteY15" fmla="*/ 2169660 h 2169660"/>
              <a:gd name="connsiteX16" fmla="*/ 4144152 w 7130722"/>
              <a:gd name="connsiteY16" fmla="*/ 2169660 h 2169660"/>
              <a:gd name="connsiteX17" fmla="*/ 3692144 w 7130722"/>
              <a:gd name="connsiteY17" fmla="*/ 2169660 h 2169660"/>
              <a:gd name="connsiteX18" fmla="*/ 3289746 w 7130722"/>
              <a:gd name="connsiteY18" fmla="*/ 2169660 h 2169660"/>
              <a:gd name="connsiteX19" fmla="*/ 2639296 w 7130722"/>
              <a:gd name="connsiteY19" fmla="*/ 2169660 h 2169660"/>
              <a:gd name="connsiteX20" fmla="*/ 2187288 w 7130722"/>
              <a:gd name="connsiteY20" fmla="*/ 2169660 h 2169660"/>
              <a:gd name="connsiteX21" fmla="*/ 1084830 w 7130722"/>
              <a:gd name="connsiteY21" fmla="*/ 2169660 h 2169660"/>
              <a:gd name="connsiteX22" fmla="*/ 0 w 7130722"/>
              <a:gd name="connsiteY22" fmla="*/ 1084830 h 21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130722" h="2169660" fill="none" extrusionOk="0">
                <a:moveTo>
                  <a:pt x="0" y="1084830"/>
                </a:moveTo>
                <a:cubicBezTo>
                  <a:pt x="3378" y="463896"/>
                  <a:pt x="484867" y="-48613"/>
                  <a:pt x="1084830" y="0"/>
                </a:cubicBezTo>
                <a:cubicBezTo>
                  <a:pt x="1249959" y="-35493"/>
                  <a:pt x="1290586" y="30820"/>
                  <a:pt x="1487227" y="0"/>
                </a:cubicBezTo>
                <a:cubicBezTo>
                  <a:pt x="1683868" y="-30820"/>
                  <a:pt x="1900217" y="30364"/>
                  <a:pt x="2038456" y="0"/>
                </a:cubicBezTo>
                <a:cubicBezTo>
                  <a:pt x="2176695" y="-30364"/>
                  <a:pt x="2376617" y="55430"/>
                  <a:pt x="2589685" y="0"/>
                </a:cubicBezTo>
                <a:cubicBezTo>
                  <a:pt x="2802753" y="-55430"/>
                  <a:pt x="2935685" y="36356"/>
                  <a:pt x="3140915" y="0"/>
                </a:cubicBezTo>
                <a:cubicBezTo>
                  <a:pt x="3346145" y="-36356"/>
                  <a:pt x="3469527" y="8418"/>
                  <a:pt x="3592922" y="0"/>
                </a:cubicBezTo>
                <a:cubicBezTo>
                  <a:pt x="3716317" y="-8418"/>
                  <a:pt x="3913252" y="34303"/>
                  <a:pt x="4044930" y="0"/>
                </a:cubicBezTo>
                <a:cubicBezTo>
                  <a:pt x="4176608" y="-34303"/>
                  <a:pt x="4499169" y="67175"/>
                  <a:pt x="4695381" y="0"/>
                </a:cubicBezTo>
                <a:cubicBezTo>
                  <a:pt x="4891593" y="-67175"/>
                  <a:pt x="5017438" y="68148"/>
                  <a:pt x="5296220" y="0"/>
                </a:cubicBezTo>
                <a:cubicBezTo>
                  <a:pt x="5575002" y="-68148"/>
                  <a:pt x="5858805" y="15451"/>
                  <a:pt x="6045892" y="0"/>
                </a:cubicBezTo>
                <a:cubicBezTo>
                  <a:pt x="6543202" y="746"/>
                  <a:pt x="7122325" y="459051"/>
                  <a:pt x="7130722" y="1084830"/>
                </a:cubicBezTo>
                <a:lnTo>
                  <a:pt x="7130722" y="1084830"/>
                </a:lnTo>
                <a:cubicBezTo>
                  <a:pt x="7038628" y="1768040"/>
                  <a:pt x="6641294" y="2071353"/>
                  <a:pt x="6045892" y="2169660"/>
                </a:cubicBezTo>
                <a:cubicBezTo>
                  <a:pt x="5754545" y="2198040"/>
                  <a:pt x="5571799" y="2156279"/>
                  <a:pt x="5395442" y="2169660"/>
                </a:cubicBezTo>
                <a:cubicBezTo>
                  <a:pt x="5219085" y="2183041"/>
                  <a:pt x="4968388" y="2097561"/>
                  <a:pt x="4794602" y="2169660"/>
                </a:cubicBezTo>
                <a:cubicBezTo>
                  <a:pt x="4620816" y="2241759"/>
                  <a:pt x="4379941" y="2101740"/>
                  <a:pt x="4144152" y="2169660"/>
                </a:cubicBezTo>
                <a:cubicBezTo>
                  <a:pt x="3908363" y="2237580"/>
                  <a:pt x="3902111" y="2145494"/>
                  <a:pt x="3692144" y="2169660"/>
                </a:cubicBezTo>
                <a:cubicBezTo>
                  <a:pt x="3482177" y="2193826"/>
                  <a:pt x="3379304" y="2125147"/>
                  <a:pt x="3289746" y="2169660"/>
                </a:cubicBezTo>
                <a:cubicBezTo>
                  <a:pt x="3200188" y="2214173"/>
                  <a:pt x="2863461" y="2161868"/>
                  <a:pt x="2639296" y="2169660"/>
                </a:cubicBezTo>
                <a:cubicBezTo>
                  <a:pt x="2415131" y="2177452"/>
                  <a:pt x="2403469" y="2157314"/>
                  <a:pt x="2187288" y="2169660"/>
                </a:cubicBezTo>
                <a:cubicBezTo>
                  <a:pt x="1971107" y="2182006"/>
                  <a:pt x="1508985" y="2135900"/>
                  <a:pt x="1084830" y="2169660"/>
                </a:cubicBezTo>
                <a:cubicBezTo>
                  <a:pt x="405283" y="2157399"/>
                  <a:pt x="102372" y="1596010"/>
                  <a:pt x="0" y="1084830"/>
                </a:cubicBezTo>
                <a:close/>
              </a:path>
              <a:path w="7130722" h="2169660" stroke="0" extrusionOk="0">
                <a:moveTo>
                  <a:pt x="0" y="1084830"/>
                </a:moveTo>
                <a:cubicBezTo>
                  <a:pt x="99829" y="374640"/>
                  <a:pt x="366652" y="-44916"/>
                  <a:pt x="1084830" y="0"/>
                </a:cubicBezTo>
                <a:cubicBezTo>
                  <a:pt x="1283326" y="-53489"/>
                  <a:pt x="1331961" y="9500"/>
                  <a:pt x="1536838" y="0"/>
                </a:cubicBezTo>
                <a:cubicBezTo>
                  <a:pt x="1741715" y="-9500"/>
                  <a:pt x="1900381" y="22069"/>
                  <a:pt x="2088067" y="0"/>
                </a:cubicBezTo>
                <a:cubicBezTo>
                  <a:pt x="2275753" y="-22069"/>
                  <a:pt x="2474770" y="26952"/>
                  <a:pt x="2688907" y="0"/>
                </a:cubicBezTo>
                <a:cubicBezTo>
                  <a:pt x="2903044" y="-26952"/>
                  <a:pt x="2958724" y="46059"/>
                  <a:pt x="3140915" y="0"/>
                </a:cubicBezTo>
                <a:cubicBezTo>
                  <a:pt x="3323106" y="-46059"/>
                  <a:pt x="3406666" y="17646"/>
                  <a:pt x="3592922" y="0"/>
                </a:cubicBezTo>
                <a:cubicBezTo>
                  <a:pt x="3779178" y="-17646"/>
                  <a:pt x="3925102" y="47010"/>
                  <a:pt x="4094541" y="0"/>
                </a:cubicBezTo>
                <a:cubicBezTo>
                  <a:pt x="4263980" y="-47010"/>
                  <a:pt x="4412964" y="41899"/>
                  <a:pt x="4496938" y="0"/>
                </a:cubicBezTo>
                <a:cubicBezTo>
                  <a:pt x="4580912" y="-41899"/>
                  <a:pt x="4948648" y="76933"/>
                  <a:pt x="5147389" y="0"/>
                </a:cubicBezTo>
                <a:cubicBezTo>
                  <a:pt x="5346130" y="-76933"/>
                  <a:pt x="5614902" y="2768"/>
                  <a:pt x="6045892" y="0"/>
                </a:cubicBezTo>
                <a:cubicBezTo>
                  <a:pt x="6667709" y="-149666"/>
                  <a:pt x="7292394" y="414777"/>
                  <a:pt x="7130722" y="1084830"/>
                </a:cubicBezTo>
                <a:lnTo>
                  <a:pt x="7130722" y="1084830"/>
                </a:lnTo>
                <a:cubicBezTo>
                  <a:pt x="7043396" y="1806738"/>
                  <a:pt x="6548874" y="2079233"/>
                  <a:pt x="6045892" y="2169660"/>
                </a:cubicBezTo>
                <a:cubicBezTo>
                  <a:pt x="5926014" y="2182132"/>
                  <a:pt x="5765757" y="2154475"/>
                  <a:pt x="5494663" y="2169660"/>
                </a:cubicBezTo>
                <a:cubicBezTo>
                  <a:pt x="5223569" y="2184845"/>
                  <a:pt x="5055940" y="2146175"/>
                  <a:pt x="4893823" y="2169660"/>
                </a:cubicBezTo>
                <a:cubicBezTo>
                  <a:pt x="4731706" y="2193145"/>
                  <a:pt x="4607889" y="2141556"/>
                  <a:pt x="4491426" y="2169660"/>
                </a:cubicBezTo>
                <a:cubicBezTo>
                  <a:pt x="4374963" y="2197764"/>
                  <a:pt x="4071211" y="2106281"/>
                  <a:pt x="3890586" y="2169660"/>
                </a:cubicBezTo>
                <a:cubicBezTo>
                  <a:pt x="3709961" y="2233039"/>
                  <a:pt x="3504893" y="2137113"/>
                  <a:pt x="3289746" y="2169660"/>
                </a:cubicBezTo>
                <a:cubicBezTo>
                  <a:pt x="3074599" y="2202207"/>
                  <a:pt x="3000067" y="2140269"/>
                  <a:pt x="2837739" y="2169660"/>
                </a:cubicBezTo>
                <a:cubicBezTo>
                  <a:pt x="2675411" y="2199051"/>
                  <a:pt x="2525964" y="2154446"/>
                  <a:pt x="2286509" y="2169660"/>
                </a:cubicBezTo>
                <a:cubicBezTo>
                  <a:pt x="2047054" y="2184874"/>
                  <a:pt x="1996737" y="2127181"/>
                  <a:pt x="1884112" y="2169660"/>
                </a:cubicBezTo>
                <a:cubicBezTo>
                  <a:pt x="1771487" y="2212139"/>
                  <a:pt x="1482825" y="2083718"/>
                  <a:pt x="1084830" y="2169660"/>
                </a:cubicBezTo>
                <a:cubicBezTo>
                  <a:pt x="468084" y="2286195"/>
                  <a:pt x="-63752" y="1728896"/>
                  <a:pt x="0" y="10848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Nhóm 20">
            <a:extLst>
              <a:ext uri="{FF2B5EF4-FFF2-40B4-BE49-F238E27FC236}">
                <a16:creationId xmlns:a16="http://schemas.microsoft.com/office/drawing/2014/main" id="{5D3F9186-385F-2CAA-B397-719C97E47854}"/>
              </a:ext>
            </a:extLst>
          </p:cNvPr>
          <p:cNvGrpSpPr/>
          <p:nvPr/>
        </p:nvGrpSpPr>
        <p:grpSpPr>
          <a:xfrm>
            <a:off x="6653611" y="47789"/>
            <a:ext cx="3946055" cy="1332642"/>
            <a:chOff x="6371477" y="2216092"/>
            <a:chExt cx="3946055" cy="1332642"/>
          </a:xfrm>
        </p:grpSpPr>
        <p:sp>
          <p:nvSpPr>
            <p:cNvPr id="18" name="Hộp Văn bản 21">
              <a:extLst>
                <a:ext uri="{FF2B5EF4-FFF2-40B4-BE49-F238E27FC236}">
                  <a16:creationId xmlns:a16="http://schemas.microsoft.com/office/drawing/2014/main" id="{2A341E9A-A1B2-67D1-FF34-5E184963C82A}"/>
                </a:ext>
              </a:extLst>
            </p:cNvPr>
            <p:cNvSpPr txBox="1"/>
            <p:nvPr/>
          </p:nvSpPr>
          <p:spPr>
            <a:xfrm>
              <a:off x="6371477" y="2225295"/>
              <a:ext cx="39460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317500"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SVN-Hole Hearted" panose="020B0A06020104020203" pitchFamily="34" charset="0"/>
                </a:rPr>
                <a:t>TOÁN</a:t>
              </a:r>
              <a:endParaRPr lang="vi-VN" sz="8000" dirty="0">
                <a:ln w="31750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Hộp Văn bản 22">
              <a:extLst>
                <a:ext uri="{FF2B5EF4-FFF2-40B4-BE49-F238E27FC236}">
                  <a16:creationId xmlns:a16="http://schemas.microsoft.com/office/drawing/2014/main" id="{74D862C6-46A9-0528-BDE4-C119B43DAE38}"/>
                </a:ext>
              </a:extLst>
            </p:cNvPr>
            <p:cNvSpPr txBox="1"/>
            <p:nvPr/>
          </p:nvSpPr>
          <p:spPr>
            <a:xfrm>
              <a:off x="6371477" y="2216092"/>
              <a:ext cx="39460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FAEB7A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FB816D"/>
                  </a:solidFill>
                  <a:latin typeface="SVN-Hole Hearted" panose="020B0A06020104020203" pitchFamily="34" charset="0"/>
                </a:rPr>
                <a:t>O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99FBC1"/>
                  </a:solidFill>
                  <a:latin typeface="SVN-Hole Hearted" panose="020B0A06020104020203" pitchFamily="34" charset="0"/>
                </a:rPr>
                <a:t>Á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endParaRPr lang="vi-VN" sz="8000" dirty="0">
                <a:ln w="28575">
                  <a:solidFill>
                    <a:srgbClr val="0070C0"/>
                  </a:solidFill>
                </a:ln>
                <a:solidFill>
                  <a:srgbClr val="FF9693"/>
                </a:solidFill>
              </a:endParaRPr>
            </a:p>
          </p:txBody>
        </p:sp>
      </p:grpSp>
      <p:grpSp>
        <p:nvGrpSpPr>
          <p:cNvPr id="20" name="Nhóm 11">
            <a:extLst>
              <a:ext uri="{FF2B5EF4-FFF2-40B4-BE49-F238E27FC236}">
                <a16:creationId xmlns:a16="http://schemas.microsoft.com/office/drawing/2014/main" id="{CB42F5C4-7951-19EA-E19C-002E976E001C}"/>
              </a:ext>
            </a:extLst>
          </p:cNvPr>
          <p:cNvGrpSpPr/>
          <p:nvPr/>
        </p:nvGrpSpPr>
        <p:grpSpPr>
          <a:xfrm rot="21105784">
            <a:off x="5035257" y="1266544"/>
            <a:ext cx="2704706" cy="1209532"/>
            <a:chOff x="4279245" y="1767567"/>
            <a:chExt cx="2704706" cy="1209532"/>
          </a:xfrm>
        </p:grpSpPr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D56D5054-6A53-2A62-42DC-46F055B2936B}"/>
                </a:ext>
              </a:extLst>
            </p:cNvPr>
            <p:cNvSpPr txBox="1"/>
            <p:nvPr/>
          </p:nvSpPr>
          <p:spPr>
            <a:xfrm rot="20575962">
              <a:off x="4280770" y="1776770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Chủ</a:t>
              </a:r>
              <a:r>
                <a:rPr lang="en-US" sz="5000" dirty="0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5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đề</a:t>
              </a:r>
              <a:endParaRPr lang="en-US" sz="5000" dirty="0">
                <a:ln w="1270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21C06E5D-D154-8AE9-7EFB-191ADB752BA8}"/>
                </a:ext>
              </a:extLst>
            </p:cNvPr>
            <p:cNvSpPr txBox="1"/>
            <p:nvPr/>
          </p:nvSpPr>
          <p:spPr>
            <a:xfrm rot="20575962">
              <a:off x="4279245" y="1767567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Chủ</a:t>
              </a:r>
              <a:r>
                <a:rPr lang="en-US" sz="5000" dirty="0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5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đề</a:t>
              </a:r>
              <a:endParaRPr lang="en-US" sz="5000" dirty="0">
                <a:ln w="0"/>
                <a:solidFill>
                  <a:srgbClr val="6B222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grpSp>
        <p:nvGrpSpPr>
          <p:cNvPr id="23" name="Nhóm 14">
            <a:extLst>
              <a:ext uri="{FF2B5EF4-FFF2-40B4-BE49-F238E27FC236}">
                <a16:creationId xmlns:a16="http://schemas.microsoft.com/office/drawing/2014/main" id="{365521D5-6F57-77F5-D008-54BD72DBECB2}"/>
              </a:ext>
            </a:extLst>
          </p:cNvPr>
          <p:cNvGrpSpPr/>
          <p:nvPr/>
        </p:nvGrpSpPr>
        <p:grpSpPr>
          <a:xfrm>
            <a:off x="2758388" y="1414372"/>
            <a:ext cx="12109647" cy="981231"/>
            <a:chOff x="4743805" y="2513042"/>
            <a:chExt cx="6819247" cy="981231"/>
          </a:xfrm>
        </p:grpSpPr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5BF1A24A-532F-99B8-1438-EB907ACA648F}"/>
                </a:ext>
              </a:extLst>
            </p:cNvPr>
            <p:cNvSpPr txBox="1"/>
            <p:nvPr/>
          </p:nvSpPr>
          <p:spPr>
            <a:xfrm>
              <a:off x="4743805" y="2513042"/>
              <a:ext cx="6814013" cy="981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5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CÁC SỐ ĐẾN 10 000</a:t>
              </a:r>
            </a:p>
          </p:txBody>
        </p:sp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id="{A755DC50-6383-E505-6690-F27974889562}"/>
                </a:ext>
              </a:extLst>
            </p:cNvPr>
            <p:cNvSpPr txBox="1"/>
            <p:nvPr/>
          </p:nvSpPr>
          <p:spPr>
            <a:xfrm>
              <a:off x="4749039" y="2513042"/>
              <a:ext cx="6814013" cy="981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Á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S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Ố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Đ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Ế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1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1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23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541307" y="239437"/>
            <a:ext cx="10391396" cy="707886"/>
            <a:chOff x="1169225" y="243763"/>
            <a:chExt cx="10391396" cy="707886"/>
          </a:xfrm>
        </p:grpSpPr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08984" y="291497"/>
              <a:ext cx="965163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Câu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nào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đúng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,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câu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nào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sai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?</a:t>
              </a:r>
              <a:endParaRPr lang="vi-VN" sz="35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1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0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71345" y="4767847"/>
            <a:ext cx="114710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Quan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sát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vẽ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ta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biết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được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Từ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thẻ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1 000, 100, 10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và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1 ta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tìm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được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và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viết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thành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tổng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theo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Từ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đó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xác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định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được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câu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đúng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câu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</a:rPr>
              <a:t>sai</a:t>
            </a:r>
            <a:endParaRPr lang="vi-VN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870" y="899908"/>
            <a:ext cx="7668455" cy="3988899"/>
          </a:xfrm>
          <a:prstGeom prst="rect">
            <a:avLst/>
          </a:prstGeom>
        </p:spPr>
      </p:pic>
      <p:grpSp>
        <p:nvGrpSpPr>
          <p:cNvPr id="112" name="Nhóm 28">
            <a:extLst>
              <a:ext uri="{FF2B5EF4-FFF2-40B4-BE49-F238E27FC236}">
                <a16:creationId xmlns:a16="http://schemas.microsoft.com/office/drawing/2014/main" id="{026CF060-679C-C2D0-6BBA-2FBE93896F18}"/>
              </a:ext>
            </a:extLst>
          </p:cNvPr>
          <p:cNvGrpSpPr/>
          <p:nvPr/>
        </p:nvGrpSpPr>
        <p:grpSpPr>
          <a:xfrm>
            <a:off x="3641312" y="-196019"/>
            <a:ext cx="11202201" cy="1313720"/>
            <a:chOff x="4961758" y="168476"/>
            <a:chExt cx="8196984" cy="1005614"/>
          </a:xfrm>
        </p:grpSpPr>
        <p:grpSp>
          <p:nvGrpSpPr>
            <p:cNvPr id="119" name="Nhóm 25">
              <a:extLst>
                <a:ext uri="{FF2B5EF4-FFF2-40B4-BE49-F238E27FC236}">
                  <a16:creationId xmlns:a16="http://schemas.microsoft.com/office/drawing/2014/main" id="{E3F9D58F-118D-5F7D-416E-69F92472F6EB}"/>
                </a:ext>
              </a:extLst>
            </p:cNvPr>
            <p:cNvGrpSpPr/>
            <p:nvPr/>
          </p:nvGrpSpPr>
          <p:grpSpPr>
            <a:xfrm>
              <a:off x="4961758" y="477290"/>
              <a:ext cx="8196984" cy="540652"/>
              <a:chOff x="4961758" y="388187"/>
              <a:chExt cx="8196984" cy="540652"/>
            </a:xfrm>
          </p:grpSpPr>
          <p:sp>
            <p:nvSpPr>
              <p:cNvPr id="140" name="Rectangle: Rounded Corners 1">
                <a:extLst>
                  <a:ext uri="{FF2B5EF4-FFF2-40B4-BE49-F238E27FC236}">
                    <a16:creationId xmlns:a16="http://schemas.microsoft.com/office/drawing/2014/main" id="{20450505-C40C-CF54-BCA3-5889965AFA39}"/>
                  </a:ext>
                </a:extLst>
              </p:cNvPr>
              <p:cNvSpPr/>
              <p:nvPr/>
            </p:nvSpPr>
            <p:spPr>
              <a:xfrm>
                <a:off x="7132670" y="425821"/>
                <a:ext cx="3927978" cy="5030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00" b="1" dirty="0">
                  <a:latin typeface="#9Slide07 IcielLa Chic Pro Shad" panose="02000506090000020004" pitchFamily="2" charset="0"/>
                </a:endParaRPr>
              </a:p>
            </p:txBody>
          </p:sp>
          <p:sp>
            <p:nvSpPr>
              <p:cNvPr id="141" name="TextBox 10">
                <a:extLst>
                  <a:ext uri="{FF2B5EF4-FFF2-40B4-BE49-F238E27FC236}">
                    <a16:creationId xmlns:a16="http://schemas.microsoft.com/office/drawing/2014/main" id="{9F8338B3-350B-30C0-0E38-B4BF12E28981}"/>
                  </a:ext>
                </a:extLst>
              </p:cNvPr>
              <p:cNvSpPr txBox="1"/>
              <p:nvPr/>
            </p:nvSpPr>
            <p:spPr>
              <a:xfrm>
                <a:off x="4961758" y="388187"/>
                <a:ext cx="8196984" cy="53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3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Tìm</a:t>
                </a:r>
                <a:r>
                  <a:rPr lang="en-US" sz="3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3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hiểu</a:t>
                </a:r>
                <a:r>
                  <a:rPr lang="en-US" sz="3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3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bài</a:t>
                </a:r>
                <a:r>
                  <a:rPr lang="en-US" sz="3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3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theo</a:t>
                </a:r>
                <a:r>
                  <a:rPr lang="en-US" sz="3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3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nhóm</a:t>
                </a:r>
                <a:r>
                  <a:rPr lang="en-US" sz="3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3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đôi</a:t>
                </a:r>
                <a:endParaRPr lang="en-US" sz="3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endParaRPr>
              </a:p>
            </p:txBody>
          </p:sp>
        </p:grpSp>
        <p:pic>
          <p:nvPicPr>
            <p:cNvPr id="125" name="Hình ảnh 26">
              <a:extLst>
                <a:ext uri="{FF2B5EF4-FFF2-40B4-BE49-F238E27FC236}">
                  <a16:creationId xmlns:a16="http://schemas.microsoft.com/office/drawing/2014/main" id="{56E01EE8-471E-40C4-FA53-95E1A825D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20" t="50000" r="21155"/>
            <a:stretch/>
          </p:blipFill>
          <p:spPr>
            <a:xfrm rot="958498">
              <a:off x="6684176" y="168476"/>
              <a:ext cx="819681" cy="1005614"/>
            </a:xfrm>
            <a:prstGeom prst="rect">
              <a:avLst/>
            </a:prstGeom>
          </p:spPr>
        </p:pic>
        <p:pic>
          <p:nvPicPr>
            <p:cNvPr id="126" name="Hình ảnh 27">
              <a:extLst>
                <a:ext uri="{FF2B5EF4-FFF2-40B4-BE49-F238E27FC236}">
                  <a16:creationId xmlns:a16="http://schemas.microsoft.com/office/drawing/2014/main" id="{2DBEFB56-6E7B-604E-6C12-0104ECB18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20" t="50000" r="21155"/>
            <a:stretch/>
          </p:blipFill>
          <p:spPr>
            <a:xfrm rot="958498">
              <a:off x="10615115" y="295322"/>
              <a:ext cx="708193" cy="868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6999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21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541307" y="239437"/>
            <a:ext cx="10391396" cy="707886"/>
            <a:chOff x="1169225" y="243763"/>
            <a:chExt cx="10391396" cy="707886"/>
          </a:xfrm>
        </p:grpSpPr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08984" y="291497"/>
              <a:ext cx="965163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Câu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nào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đúng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,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câu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nào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sai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?</a:t>
              </a:r>
              <a:endParaRPr lang="vi-VN" sz="35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1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388215" y="4609296"/>
            <a:ext cx="11599520" cy="2099727"/>
            <a:chOff x="4172512" y="-23786"/>
            <a:chExt cx="8259326" cy="3095331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4179823" y="77135"/>
              <a:ext cx="8252015" cy="30852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0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CÙNG THỰC HIỆN NHÓM ĐÔI</a:t>
              </a:r>
            </a:p>
          </p:txBody>
        </p:sp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4172512" y="-23786"/>
              <a:ext cx="8252012" cy="30852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6E67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CÙNG THỰC HIỆN NHÓM ĐÔI</a:t>
              </a:r>
              <a:endParaRPr lang="en-US" sz="10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870" y="899908"/>
            <a:ext cx="7668455" cy="398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523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7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541307" y="239437"/>
            <a:ext cx="10391396" cy="707886"/>
            <a:chOff x="1169225" y="243763"/>
            <a:chExt cx="10391396" cy="707886"/>
          </a:xfrm>
        </p:grpSpPr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08984" y="291497"/>
              <a:ext cx="965163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Câu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nào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đúng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,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câu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nào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sai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?</a:t>
              </a:r>
              <a:endParaRPr lang="vi-VN" sz="35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1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3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194592" y="1121390"/>
            <a:ext cx="66329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2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thẻ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1 000,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nghìn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ta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2 000</a:t>
            </a:r>
            <a:endParaRPr lang="vi-VN" sz="3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4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195050" y="2299292"/>
            <a:ext cx="70187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1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thẻ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100,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trăm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ta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100</a:t>
            </a:r>
            <a:endParaRPr lang="vi-VN" sz="3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5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167352" y="3091459"/>
            <a:ext cx="66802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3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thẻ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10,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chục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ta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30</a:t>
            </a:r>
            <a:endParaRPr lang="vi-VN" sz="35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136723" y="1027514"/>
            <a:ext cx="5057869" cy="2674692"/>
            <a:chOff x="420975" y="1027514"/>
            <a:chExt cx="5057869" cy="2674692"/>
          </a:xfrm>
        </p:grpSpPr>
        <p:grpSp>
          <p:nvGrpSpPr>
            <p:cNvPr id="107" name="Group 106"/>
            <p:cNvGrpSpPr/>
            <p:nvPr/>
          </p:nvGrpSpPr>
          <p:grpSpPr>
            <a:xfrm>
              <a:off x="420975" y="1027514"/>
              <a:ext cx="5057869" cy="2674692"/>
              <a:chOff x="420975" y="1027514"/>
              <a:chExt cx="5057869" cy="2674692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420975" y="1027514"/>
                <a:ext cx="4809931" cy="2078783"/>
                <a:chOff x="420975" y="1027514"/>
                <a:chExt cx="4809931" cy="2078783"/>
              </a:xfrm>
            </p:grpSpPr>
            <p:sp>
              <p:nvSpPr>
                <p:cNvPr id="126" name="TextBox 16">
                  <a:extLst>
                    <a:ext uri="{FF2B5EF4-FFF2-40B4-BE49-F238E27FC236}">
                      <a16:creationId xmlns:a16="http://schemas.microsoft.com/office/drawing/2014/main" id="{26DA287F-80C3-BFDD-2792-4403BD97486B}"/>
                    </a:ext>
                  </a:extLst>
                </p:cNvPr>
                <p:cNvSpPr txBox="1"/>
                <p:nvPr/>
              </p:nvSpPr>
              <p:spPr>
                <a:xfrm>
                  <a:off x="420975" y="1027514"/>
                  <a:ext cx="74857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000" b="1" dirty="0">
                      <a:solidFill>
                        <a:srgbClr val="FF5050"/>
                      </a:solidFill>
                    </a:rPr>
                    <a:t>a)</a:t>
                  </a:r>
                  <a:endParaRPr lang="vi-VN" sz="4000" b="1" dirty="0">
                    <a:solidFill>
                      <a:srgbClr val="FF5050"/>
                    </a:solidFill>
                  </a:endParaRPr>
                </a:p>
              </p:txBody>
            </p:sp>
            <p:sp>
              <p:nvSpPr>
                <p:cNvPr id="140" name="Rounded Rectangle 139"/>
                <p:cNvSpPr/>
                <p:nvPr/>
              </p:nvSpPr>
              <p:spPr>
                <a:xfrm>
                  <a:off x="1008529" y="1034360"/>
                  <a:ext cx="4222377" cy="2018122"/>
                </a:xfrm>
                <a:prstGeom prst="roundRect">
                  <a:avLst/>
                </a:prstGeom>
                <a:solidFill>
                  <a:srgbClr val="FBE5D6"/>
                </a:solidFill>
                <a:ln>
                  <a:solidFill>
                    <a:srgbClr val="FBE5D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41" name="Picture 14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33310" y="1887800"/>
                  <a:ext cx="1213501" cy="651147"/>
                </a:xfrm>
                <a:prstGeom prst="rect">
                  <a:avLst/>
                </a:prstGeom>
              </p:spPr>
            </p:pic>
            <p:pic>
              <p:nvPicPr>
                <p:cNvPr id="142" name="Picture 14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33310" y="2332529"/>
                  <a:ext cx="1213501" cy="651147"/>
                </a:xfrm>
                <a:prstGeom prst="rect">
                  <a:avLst/>
                </a:prstGeom>
              </p:spPr>
            </p:pic>
            <p:pic>
              <p:nvPicPr>
                <p:cNvPr id="143" name="Picture 142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71592" y="2280109"/>
                  <a:ext cx="1005016" cy="779219"/>
                </a:xfrm>
                <a:prstGeom prst="rect">
                  <a:avLst/>
                </a:prstGeom>
              </p:spPr>
            </p:pic>
            <p:pic>
              <p:nvPicPr>
                <p:cNvPr id="156" name="Picture 155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41680" y="2295443"/>
                  <a:ext cx="838765" cy="757039"/>
                </a:xfrm>
                <a:prstGeom prst="rect">
                  <a:avLst/>
                </a:prstGeom>
              </p:spPr>
            </p:pic>
            <p:pic>
              <p:nvPicPr>
                <p:cNvPr id="158" name="Picture 157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05561" y="2280109"/>
                  <a:ext cx="671278" cy="826188"/>
                </a:xfrm>
                <a:prstGeom prst="rect">
                  <a:avLst/>
                </a:prstGeom>
              </p:spPr>
            </p:pic>
            <p:pic>
              <p:nvPicPr>
                <p:cNvPr id="159" name="Picture 158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41679" y="1950821"/>
                  <a:ext cx="838765" cy="757039"/>
                </a:xfrm>
                <a:prstGeom prst="rect">
                  <a:avLst/>
                </a:prstGeom>
              </p:spPr>
            </p:pic>
            <p:pic>
              <p:nvPicPr>
                <p:cNvPr id="160" name="Picture 15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41678" y="1568879"/>
                  <a:ext cx="838765" cy="757039"/>
                </a:xfrm>
                <a:prstGeom prst="rect">
                  <a:avLst/>
                </a:prstGeom>
              </p:spPr>
            </p:pic>
          </p:grpSp>
          <p:grpSp>
            <p:nvGrpSpPr>
              <p:cNvPr id="111" name="Group 110"/>
              <p:cNvGrpSpPr/>
              <p:nvPr/>
            </p:nvGrpSpPr>
            <p:grpSpPr>
              <a:xfrm>
                <a:off x="795263" y="3141813"/>
                <a:ext cx="4683581" cy="560393"/>
                <a:chOff x="862645" y="2898766"/>
                <a:chExt cx="4683581" cy="560393"/>
              </a:xfrm>
            </p:grpSpPr>
            <p:sp>
              <p:nvSpPr>
                <p:cNvPr id="119" name="Rounded Rectangle 118"/>
                <p:cNvSpPr/>
                <p:nvPr/>
              </p:nvSpPr>
              <p:spPr>
                <a:xfrm>
                  <a:off x="862645" y="2898766"/>
                  <a:ext cx="4582888" cy="530234"/>
                </a:xfrm>
                <a:prstGeom prst="roundRect">
                  <a:avLst/>
                </a:prstGeom>
                <a:solidFill>
                  <a:srgbClr val="FEDB85"/>
                </a:solidFill>
                <a:ln>
                  <a:solidFill>
                    <a:srgbClr val="FEDB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TextBox 16">
                  <a:extLst>
                    <a:ext uri="{FF2B5EF4-FFF2-40B4-BE49-F238E27FC236}">
                      <a16:creationId xmlns:a16="http://schemas.microsoft.com/office/drawing/2014/main" id="{26DA287F-80C3-BFDD-2792-4403BD97486B}"/>
                    </a:ext>
                  </a:extLst>
                </p:cNvPr>
                <p:cNvSpPr txBox="1"/>
                <p:nvPr/>
              </p:nvSpPr>
              <p:spPr>
                <a:xfrm>
                  <a:off x="885320" y="2905161"/>
                  <a:ext cx="4660906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3000" b="1" dirty="0">
                      <a:solidFill>
                        <a:schemeClr val="bg2">
                          <a:lumMod val="25000"/>
                        </a:schemeClr>
                      </a:solidFill>
                    </a:rPr>
                    <a:t>2 133 = 2 000 + 100 + 30 + 3</a:t>
                  </a:r>
                  <a:endParaRPr lang="vi-VN" sz="3000" b="1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cxnSp>
            <p:nvCxnSpPr>
              <p:cNvPr id="112" name="Straight Arrow Connector 111"/>
              <p:cNvCxnSpPr/>
              <p:nvPr/>
            </p:nvCxnSpPr>
            <p:spPr>
              <a:xfrm flipH="1">
                <a:off x="3048151" y="2948922"/>
                <a:ext cx="503" cy="381194"/>
              </a:xfrm>
              <a:prstGeom prst="straightConnector1">
                <a:avLst/>
              </a:prstGeom>
              <a:ln w="381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89377" y="1926959"/>
              <a:ext cx="671278" cy="826188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93086" y="1548288"/>
              <a:ext cx="671278" cy="826188"/>
            </a:xfrm>
            <a:prstGeom prst="rect">
              <a:avLst/>
            </a:prstGeom>
          </p:spPr>
        </p:pic>
      </p:grpSp>
      <p:sp>
        <p:nvSpPr>
          <p:cNvPr id="161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167352" y="3776719"/>
            <a:ext cx="61188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3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thẻ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1,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đơn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vị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ta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3</a:t>
            </a:r>
            <a:endParaRPr lang="vi-VN" sz="3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9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7082041" y="4451349"/>
            <a:ext cx="61188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500" b="1" dirty="0">
                <a:solidFill>
                  <a:srgbClr val="FF5050"/>
                </a:solidFill>
              </a:rPr>
              <a:t>Ta </a:t>
            </a:r>
            <a:r>
              <a:rPr lang="en-GB" sz="3500" b="1" dirty="0" err="1">
                <a:solidFill>
                  <a:srgbClr val="FF5050"/>
                </a:solidFill>
              </a:rPr>
              <a:t>có</a:t>
            </a:r>
            <a:r>
              <a:rPr lang="en-GB" sz="3500" b="1" dirty="0">
                <a:solidFill>
                  <a:srgbClr val="FF5050"/>
                </a:solidFill>
              </a:rPr>
              <a:t> số 2 133 </a:t>
            </a:r>
            <a:endParaRPr lang="vi-VN" sz="3500" b="1" dirty="0">
              <a:solidFill>
                <a:srgbClr val="FF5050"/>
              </a:solidFill>
            </a:endParaRPr>
          </a:p>
        </p:txBody>
      </p:sp>
      <p:sp>
        <p:nvSpPr>
          <p:cNvPr id="170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261172" y="5169668"/>
            <a:ext cx="68138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Viết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thành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tổng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theo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các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vi-VN" sz="3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1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207495" y="5817311"/>
            <a:ext cx="55517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500" b="1" dirty="0">
                <a:solidFill>
                  <a:srgbClr val="FF5050"/>
                </a:solidFill>
              </a:rPr>
              <a:t>2 133 = 2 000 + 100 + 30 + 3</a:t>
            </a:r>
            <a:endParaRPr lang="vi-VN" sz="3500" b="1" dirty="0">
              <a:solidFill>
                <a:srgbClr val="FF5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7140" y="3790158"/>
            <a:ext cx="5782870" cy="3002479"/>
            <a:chOff x="677140" y="3790158"/>
            <a:chExt cx="5782870" cy="3002479"/>
          </a:xfrm>
        </p:grpSpPr>
        <p:pic>
          <p:nvPicPr>
            <p:cNvPr id="172" name="Graphic 5">
              <a:extLst>
                <a:ext uri="{FF2B5EF4-FFF2-40B4-BE49-F238E27FC236}">
                  <a16:creationId xmlns:a16="http://schemas.microsoft.com/office/drawing/2014/main" id="{9B826CB8-3A8A-6EF0-E291-AAD6B5D57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7140" y="3790158"/>
              <a:ext cx="2265637" cy="3002479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grpSp>
          <p:nvGrpSpPr>
            <p:cNvPr id="3" name="Group 2"/>
            <p:cNvGrpSpPr/>
            <p:nvPr/>
          </p:nvGrpSpPr>
          <p:grpSpPr>
            <a:xfrm>
              <a:off x="2695424" y="4870194"/>
              <a:ext cx="3764586" cy="1561465"/>
              <a:chOff x="2695424" y="4870194"/>
              <a:chExt cx="3764586" cy="1561465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2730484" y="4870194"/>
                <a:ext cx="2363415" cy="156146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986AAFEF-D3B7-3EDE-76AD-59CD6EEC2816}"/>
                  </a:ext>
                </a:extLst>
              </p:cNvPr>
              <p:cNvSpPr txBox="1"/>
              <p:nvPr/>
            </p:nvSpPr>
            <p:spPr>
              <a:xfrm>
                <a:off x="2695424" y="5033271"/>
                <a:ext cx="376458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8000" b="1" dirty="0">
                    <a:solidFill>
                      <a:schemeClr val="bg1"/>
                    </a:solidFill>
                    <a:latin typeface="UTM Duepuntozero" panose="02040603050506020204" pitchFamily="18" charset="0"/>
                  </a:rPr>
                  <a:t>ĐÚNG</a:t>
                </a:r>
                <a:endParaRPr lang="en-US" sz="8000" b="1" dirty="0">
                  <a:solidFill>
                    <a:schemeClr val="bg1"/>
                  </a:solidFill>
                  <a:latin typeface="UTM Duepuntozer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9953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61" grpId="0"/>
      <p:bldP spid="169" grpId="0"/>
      <p:bldP spid="170" grpId="0"/>
      <p:bldP spid="1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6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541307" y="239437"/>
            <a:ext cx="10391396" cy="707886"/>
            <a:chOff x="1169225" y="243763"/>
            <a:chExt cx="10391396" cy="707886"/>
          </a:xfrm>
        </p:grpSpPr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08984" y="291497"/>
              <a:ext cx="965163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Câu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nào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đúng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,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câu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nào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sai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?</a:t>
              </a:r>
              <a:endParaRPr lang="vi-VN" sz="35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1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3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175772" y="1123057"/>
            <a:ext cx="66329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5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thẻ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1 000,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nghìn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ta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5 000</a:t>
            </a:r>
            <a:endParaRPr lang="vi-VN" sz="3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4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195050" y="2299292"/>
            <a:ext cx="70187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9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thẻ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100,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trăm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ta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900</a:t>
            </a:r>
            <a:endParaRPr lang="vi-VN" sz="3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5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167352" y="3091459"/>
            <a:ext cx="66802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6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thẻ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10,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chục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ta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60</a:t>
            </a:r>
            <a:endParaRPr lang="vi-VN" sz="3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9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969075" y="3858798"/>
            <a:ext cx="61188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500" b="1" dirty="0">
                <a:solidFill>
                  <a:srgbClr val="FF5050"/>
                </a:solidFill>
              </a:rPr>
              <a:t>Ta </a:t>
            </a:r>
            <a:r>
              <a:rPr lang="en-GB" sz="3500" b="1" dirty="0" err="1">
                <a:solidFill>
                  <a:srgbClr val="FF5050"/>
                </a:solidFill>
              </a:rPr>
              <a:t>có</a:t>
            </a:r>
            <a:r>
              <a:rPr lang="en-GB" sz="3500" b="1" dirty="0">
                <a:solidFill>
                  <a:srgbClr val="FF5050"/>
                </a:solidFill>
              </a:rPr>
              <a:t> số 5 960</a:t>
            </a:r>
            <a:endParaRPr lang="vi-VN" sz="3500" b="1" dirty="0">
              <a:solidFill>
                <a:srgbClr val="FF5050"/>
              </a:solidFill>
            </a:endParaRPr>
          </a:p>
        </p:txBody>
      </p:sp>
      <p:sp>
        <p:nvSpPr>
          <p:cNvPr id="170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198538" y="4776911"/>
            <a:ext cx="68138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Viết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thành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tổng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theo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các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vi-VN" sz="3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1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185966" y="5452071"/>
            <a:ext cx="55517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500" b="1" dirty="0">
                <a:solidFill>
                  <a:srgbClr val="FF5050"/>
                </a:solidFill>
              </a:rPr>
              <a:t>5 960 = 5 000 + 900 + 60</a:t>
            </a:r>
            <a:endParaRPr lang="vi-VN" sz="3500" b="1" dirty="0">
              <a:solidFill>
                <a:srgbClr val="FF5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7140" y="3790158"/>
            <a:ext cx="5782870" cy="3002479"/>
            <a:chOff x="677140" y="3790158"/>
            <a:chExt cx="5782870" cy="3002479"/>
          </a:xfrm>
        </p:grpSpPr>
        <p:pic>
          <p:nvPicPr>
            <p:cNvPr id="172" name="Graphic 5">
              <a:extLst>
                <a:ext uri="{FF2B5EF4-FFF2-40B4-BE49-F238E27FC236}">
                  <a16:creationId xmlns:a16="http://schemas.microsoft.com/office/drawing/2014/main" id="{9B826CB8-3A8A-6EF0-E291-AAD6B5D57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7140" y="3790158"/>
              <a:ext cx="2265637" cy="3002479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grpSp>
          <p:nvGrpSpPr>
            <p:cNvPr id="3" name="Group 2"/>
            <p:cNvGrpSpPr/>
            <p:nvPr/>
          </p:nvGrpSpPr>
          <p:grpSpPr>
            <a:xfrm>
              <a:off x="2695424" y="4870194"/>
              <a:ext cx="3764586" cy="1561465"/>
              <a:chOff x="2695424" y="4870194"/>
              <a:chExt cx="3764586" cy="1561465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2730484" y="4870194"/>
                <a:ext cx="2363415" cy="156146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986AAFEF-D3B7-3EDE-76AD-59CD6EEC2816}"/>
                  </a:ext>
                </a:extLst>
              </p:cNvPr>
              <p:cNvSpPr txBox="1"/>
              <p:nvPr/>
            </p:nvSpPr>
            <p:spPr>
              <a:xfrm>
                <a:off x="2695424" y="5033271"/>
                <a:ext cx="376458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8000" b="1" dirty="0">
                    <a:solidFill>
                      <a:schemeClr val="bg1"/>
                    </a:solidFill>
                    <a:latin typeface="UTM Duepuntozero" panose="02040603050506020204" pitchFamily="18" charset="0"/>
                  </a:rPr>
                  <a:t>ĐÚNG</a:t>
                </a:r>
                <a:endParaRPr lang="en-US" sz="8000" b="1" dirty="0">
                  <a:solidFill>
                    <a:schemeClr val="bg1"/>
                  </a:solidFill>
                  <a:latin typeface="UTM Duepuntozero" panose="02040603050506020204" pitchFamily="18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16979" y="947323"/>
            <a:ext cx="5433731" cy="2808146"/>
            <a:chOff x="6756695" y="916066"/>
            <a:chExt cx="5433731" cy="2808146"/>
          </a:xfrm>
        </p:grpSpPr>
        <p:grpSp>
          <p:nvGrpSpPr>
            <p:cNvPr id="39" name="Group 38"/>
            <p:cNvGrpSpPr/>
            <p:nvPr/>
          </p:nvGrpSpPr>
          <p:grpSpPr>
            <a:xfrm>
              <a:off x="6756695" y="916066"/>
              <a:ext cx="4926442" cy="2256114"/>
              <a:chOff x="6552570" y="917206"/>
              <a:chExt cx="4926442" cy="2256114"/>
            </a:xfrm>
          </p:grpSpPr>
          <p:sp>
            <p:nvSpPr>
              <p:cNvPr id="44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6552570" y="970064"/>
                <a:ext cx="7485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solidFill>
                      <a:srgbClr val="FF5050"/>
                    </a:solidFill>
                  </a:rPr>
                  <a:t>b)</a:t>
                </a:r>
                <a:endParaRPr lang="vi-VN" sz="4000" b="1" dirty="0">
                  <a:solidFill>
                    <a:srgbClr val="FF5050"/>
                  </a:solidFill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7140124" y="976910"/>
                <a:ext cx="4222377" cy="2018122"/>
              </a:xfrm>
              <a:prstGeom prst="roundRect">
                <a:avLst/>
              </a:prstGeom>
              <a:solidFill>
                <a:srgbClr val="FBE5D6"/>
              </a:solidFill>
              <a:ln>
                <a:solidFill>
                  <a:srgbClr val="FBE5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28613" y="2419313"/>
                <a:ext cx="1213501" cy="651147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82018" y="2366621"/>
                <a:ext cx="1005016" cy="779219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40477" y="2382384"/>
                <a:ext cx="838765" cy="757039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28613" y="2062673"/>
                <a:ext cx="1213501" cy="651147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40476" y="2037762"/>
                <a:ext cx="838765" cy="757039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40475" y="1655820"/>
                <a:ext cx="838765" cy="757039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94146" y="1723954"/>
                <a:ext cx="1213501" cy="651147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94146" y="1367314"/>
                <a:ext cx="1213501" cy="651147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28613" y="1022615"/>
                <a:ext cx="1213501" cy="651147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17156" y="2009072"/>
                <a:ext cx="1005016" cy="779219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06050" y="1659799"/>
                <a:ext cx="1005016" cy="779219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85130" y="1288107"/>
                <a:ext cx="1005016" cy="779219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17156" y="917206"/>
                <a:ext cx="1005016" cy="779219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75226" y="2362850"/>
                <a:ext cx="1005016" cy="779219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10364" y="2005301"/>
                <a:ext cx="1005016" cy="779219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99258" y="1656028"/>
                <a:ext cx="1005016" cy="779219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78338" y="1284336"/>
                <a:ext cx="1005016" cy="779219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48937" y="1325288"/>
                <a:ext cx="838765" cy="757039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48936" y="943346"/>
                <a:ext cx="838765" cy="757039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40247" y="2416281"/>
                <a:ext cx="838765" cy="757039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7232600" y="3137473"/>
              <a:ext cx="4957826" cy="586739"/>
              <a:chOff x="862645" y="2898766"/>
              <a:chExt cx="4957826" cy="586739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862645" y="2898766"/>
                <a:ext cx="4582888" cy="530234"/>
              </a:xfrm>
              <a:prstGeom prst="roundRect">
                <a:avLst/>
              </a:prstGeom>
              <a:solidFill>
                <a:srgbClr val="FEDB85"/>
              </a:solidFill>
              <a:ln>
                <a:solidFill>
                  <a:srgbClr val="FEDB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1159565" y="2931507"/>
                <a:ext cx="466090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b="1" dirty="0">
                    <a:solidFill>
                      <a:schemeClr val="bg2">
                        <a:lumMod val="25000"/>
                      </a:schemeClr>
                    </a:solidFill>
                  </a:rPr>
                  <a:t>5 960 = 5 000 + 900 + 60</a:t>
                </a:r>
                <a:endParaRPr lang="vi-VN" sz="3000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>
            <a:xfrm flipH="1">
              <a:off x="9711513" y="2892205"/>
              <a:ext cx="503" cy="381194"/>
            </a:xfrm>
            <a:prstGeom prst="straightConnector1">
              <a:avLst/>
            </a:prstGeom>
            <a:ln w="38100">
              <a:solidFill>
                <a:srgbClr val="FF5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6607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69" grpId="0"/>
      <p:bldP spid="170" grpId="0"/>
      <p:bldP spid="1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541307" y="239437"/>
            <a:ext cx="10391396" cy="707886"/>
            <a:chOff x="1169225" y="243763"/>
            <a:chExt cx="10391396" cy="707886"/>
          </a:xfrm>
        </p:grpSpPr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08984" y="291497"/>
              <a:ext cx="965163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Câu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nào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đúng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,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câu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nào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sai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?</a:t>
              </a:r>
              <a:endParaRPr lang="vi-VN" sz="35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1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3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167352" y="1090667"/>
            <a:ext cx="66329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7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thẻ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1 000,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nghìn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ta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7 000</a:t>
            </a:r>
            <a:endParaRPr lang="vi-VN" sz="3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4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195050" y="2299292"/>
            <a:ext cx="70187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4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thẻ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10,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chục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ta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40</a:t>
            </a:r>
            <a:endParaRPr lang="vi-VN" sz="3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5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167352" y="3091459"/>
            <a:ext cx="66802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7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thẻ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1,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đơn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vị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ta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7</a:t>
            </a:r>
            <a:endParaRPr lang="vi-VN" sz="3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9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969075" y="3858798"/>
            <a:ext cx="61188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500" b="1" dirty="0">
                <a:solidFill>
                  <a:srgbClr val="FF5050"/>
                </a:solidFill>
              </a:rPr>
              <a:t>Ta </a:t>
            </a:r>
            <a:r>
              <a:rPr lang="en-GB" sz="3500" b="1" dirty="0" err="1">
                <a:solidFill>
                  <a:srgbClr val="FF5050"/>
                </a:solidFill>
              </a:rPr>
              <a:t>có</a:t>
            </a:r>
            <a:r>
              <a:rPr lang="en-GB" sz="3500" b="1" dirty="0">
                <a:solidFill>
                  <a:srgbClr val="FF5050"/>
                </a:solidFill>
              </a:rPr>
              <a:t> số 7 047</a:t>
            </a:r>
            <a:endParaRPr lang="vi-VN" sz="3500" b="1" dirty="0">
              <a:solidFill>
                <a:srgbClr val="FF5050"/>
              </a:solidFill>
            </a:endParaRPr>
          </a:p>
        </p:txBody>
      </p:sp>
      <p:sp>
        <p:nvSpPr>
          <p:cNvPr id="170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198537" y="4566792"/>
            <a:ext cx="68138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Viết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thành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tổng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theo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các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vi-VN" sz="3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1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460671" y="5217014"/>
            <a:ext cx="55517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500" b="1" dirty="0">
                <a:solidFill>
                  <a:srgbClr val="FF5050"/>
                </a:solidFill>
              </a:rPr>
              <a:t>7 047 = 7 000 + 40 + 7</a:t>
            </a:r>
            <a:endParaRPr lang="vi-VN" sz="3500" b="1" dirty="0">
              <a:solidFill>
                <a:srgbClr val="FF5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7140" y="3790158"/>
            <a:ext cx="6215100" cy="3002479"/>
            <a:chOff x="677140" y="3790158"/>
            <a:chExt cx="6215100" cy="3002479"/>
          </a:xfrm>
        </p:grpSpPr>
        <p:pic>
          <p:nvPicPr>
            <p:cNvPr id="172" name="Graphic 5">
              <a:extLst>
                <a:ext uri="{FF2B5EF4-FFF2-40B4-BE49-F238E27FC236}">
                  <a16:creationId xmlns:a16="http://schemas.microsoft.com/office/drawing/2014/main" id="{9B826CB8-3A8A-6EF0-E291-AAD6B5D57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7140" y="3790158"/>
              <a:ext cx="2265637" cy="3002479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grpSp>
          <p:nvGrpSpPr>
            <p:cNvPr id="3" name="Group 2"/>
            <p:cNvGrpSpPr/>
            <p:nvPr/>
          </p:nvGrpSpPr>
          <p:grpSpPr>
            <a:xfrm>
              <a:off x="2730484" y="4870194"/>
              <a:ext cx="4161756" cy="1561465"/>
              <a:chOff x="2730484" y="4870194"/>
              <a:chExt cx="4161756" cy="1561465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2730484" y="4870194"/>
                <a:ext cx="2363415" cy="1561465"/>
              </a:xfrm>
              <a:prstGeom prst="roundRect">
                <a:avLst/>
              </a:prstGeom>
              <a:solidFill>
                <a:srgbClr val="FF5050"/>
              </a:solidFill>
              <a:ln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986AAFEF-D3B7-3EDE-76AD-59CD6EEC2816}"/>
                  </a:ext>
                </a:extLst>
              </p:cNvPr>
              <p:cNvSpPr txBox="1"/>
              <p:nvPr/>
            </p:nvSpPr>
            <p:spPr>
              <a:xfrm>
                <a:off x="3127654" y="5002035"/>
                <a:ext cx="376458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8000" b="1" dirty="0">
                    <a:solidFill>
                      <a:schemeClr val="bg1"/>
                    </a:solidFill>
                    <a:latin typeface="UTM Duepuntozero" panose="02040603050506020204" pitchFamily="18" charset="0"/>
                  </a:rPr>
                  <a:t>SAI</a:t>
                </a:r>
                <a:endParaRPr lang="en-US" sz="8000" b="1" dirty="0">
                  <a:solidFill>
                    <a:schemeClr val="bg1"/>
                  </a:solidFill>
                  <a:latin typeface="UTM Duepuntozero" panose="02040603050506020204" pitchFamily="18" charset="0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179613" y="820481"/>
            <a:ext cx="5479709" cy="2969677"/>
            <a:chOff x="492056" y="3736395"/>
            <a:chExt cx="5479709" cy="2969677"/>
          </a:xfrm>
        </p:grpSpPr>
        <p:grpSp>
          <p:nvGrpSpPr>
            <p:cNvPr id="67" name="Group 66"/>
            <p:cNvGrpSpPr/>
            <p:nvPr/>
          </p:nvGrpSpPr>
          <p:grpSpPr>
            <a:xfrm>
              <a:off x="492056" y="3736395"/>
              <a:ext cx="4877414" cy="2501979"/>
              <a:chOff x="492056" y="3736395"/>
              <a:chExt cx="4877414" cy="2501979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1147093" y="3972994"/>
                <a:ext cx="4222377" cy="2018122"/>
              </a:xfrm>
              <a:prstGeom prst="roundRect">
                <a:avLst/>
              </a:prstGeom>
              <a:solidFill>
                <a:srgbClr val="FBE5D6"/>
              </a:solidFill>
              <a:ln>
                <a:solidFill>
                  <a:srgbClr val="FBE5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1874" y="5467339"/>
                <a:ext cx="1213501" cy="651147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82023" y="5401126"/>
                <a:ext cx="838765" cy="757039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16917" y="5401527"/>
                <a:ext cx="671278" cy="826188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5973" y="5154910"/>
                <a:ext cx="1213501" cy="651147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82022" y="5056504"/>
                <a:ext cx="838765" cy="757039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82021" y="4674562"/>
                <a:ext cx="838765" cy="757039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1874" y="4835234"/>
                <a:ext cx="1213501" cy="651147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5972" y="4494000"/>
                <a:ext cx="1213501" cy="651147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3152" y="4123802"/>
                <a:ext cx="1213501" cy="651147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2154" y="5474925"/>
                <a:ext cx="1213501" cy="651147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93053" y="5141765"/>
                <a:ext cx="1213501" cy="651147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4841" y="4292250"/>
                <a:ext cx="838765" cy="757039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11507" y="5034381"/>
                <a:ext cx="671278" cy="826188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48290" y="5412186"/>
                <a:ext cx="671278" cy="826188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42880" y="5045040"/>
                <a:ext cx="671278" cy="826188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22327" y="4665929"/>
                <a:ext cx="671278" cy="826188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16917" y="4298783"/>
                <a:ext cx="671278" cy="826188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13375" y="3941693"/>
                <a:ext cx="671278" cy="826188"/>
              </a:xfrm>
              <a:prstGeom prst="rect">
                <a:avLst/>
              </a:prstGeom>
            </p:spPr>
          </p:pic>
          <p:sp>
            <p:nvSpPr>
              <p:cNvPr id="91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492056" y="3736395"/>
                <a:ext cx="7485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solidFill>
                      <a:srgbClr val="FF5050"/>
                    </a:solidFill>
                  </a:rPr>
                  <a:t>c)</a:t>
                </a:r>
                <a:endParaRPr lang="vi-VN" sz="4000" b="1" dirty="0">
                  <a:solidFill>
                    <a:srgbClr val="FF5050"/>
                  </a:solidFill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836764" y="6132394"/>
              <a:ext cx="5135001" cy="573678"/>
              <a:chOff x="862645" y="2898766"/>
              <a:chExt cx="5135001" cy="573678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862645" y="2898766"/>
                <a:ext cx="4582888" cy="530234"/>
              </a:xfrm>
              <a:prstGeom prst="roundRect">
                <a:avLst/>
              </a:prstGeom>
              <a:solidFill>
                <a:srgbClr val="FEDB85"/>
              </a:solidFill>
              <a:ln>
                <a:solidFill>
                  <a:srgbClr val="FEDB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1336740" y="2918446"/>
                <a:ext cx="466090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b="1" dirty="0">
                    <a:solidFill>
                      <a:schemeClr val="bg2">
                        <a:lumMod val="25000"/>
                      </a:schemeClr>
                    </a:solidFill>
                  </a:rPr>
                  <a:t>7 407 = 7 000 + 40 + 7</a:t>
                </a:r>
                <a:endParaRPr lang="vi-VN" sz="3000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cxnSp>
          <p:nvCxnSpPr>
            <p:cNvPr id="69" name="Straight Arrow Connector 68"/>
            <p:cNvCxnSpPr/>
            <p:nvPr/>
          </p:nvCxnSpPr>
          <p:spPr>
            <a:xfrm flipH="1">
              <a:off x="3088090" y="5843540"/>
              <a:ext cx="503" cy="381194"/>
            </a:xfrm>
            <a:prstGeom prst="straightConnector1">
              <a:avLst/>
            </a:prstGeom>
            <a:ln w="38100">
              <a:solidFill>
                <a:srgbClr val="FF5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53902" y="4015919"/>
            <a:ext cx="4553308" cy="1708160"/>
          </a:xfrm>
          <a:prstGeom prst="rect">
            <a:avLst/>
          </a:prstGeom>
          <a:noFill/>
          <a:ln w="28575">
            <a:solidFill>
              <a:srgbClr val="FF505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500" b="1" dirty="0" err="1">
                <a:solidFill>
                  <a:srgbClr val="FF5050"/>
                </a:solidFill>
              </a:rPr>
              <a:t>Có</a:t>
            </a:r>
            <a:r>
              <a:rPr lang="en-GB" sz="3500" b="1" dirty="0">
                <a:solidFill>
                  <a:srgbClr val="FF5050"/>
                </a:solidFill>
              </a:rPr>
              <a:t> 4 </a:t>
            </a:r>
            <a:r>
              <a:rPr lang="en-GB" sz="3500" b="1" dirty="0" err="1">
                <a:solidFill>
                  <a:srgbClr val="FF5050"/>
                </a:solidFill>
              </a:rPr>
              <a:t>thẻ</a:t>
            </a:r>
            <a:r>
              <a:rPr lang="en-GB" sz="3500" b="1" dirty="0">
                <a:solidFill>
                  <a:srgbClr val="FF5050"/>
                </a:solidFill>
              </a:rPr>
              <a:t> 10 </a:t>
            </a:r>
            <a:r>
              <a:rPr lang="en-GB" sz="3500" b="1" dirty="0" err="1">
                <a:solidFill>
                  <a:srgbClr val="FF5050"/>
                </a:solidFill>
              </a:rPr>
              <a:t>là</a:t>
            </a:r>
            <a:r>
              <a:rPr lang="en-GB" sz="3500" b="1" dirty="0">
                <a:solidFill>
                  <a:srgbClr val="FF5050"/>
                </a:solidFill>
              </a:rPr>
              <a:t> 4 </a:t>
            </a:r>
            <a:r>
              <a:rPr lang="en-GB" sz="3500" b="1" dirty="0" err="1">
                <a:solidFill>
                  <a:srgbClr val="FF5050"/>
                </a:solidFill>
              </a:rPr>
              <a:t>chục</a:t>
            </a:r>
            <a:r>
              <a:rPr lang="en-GB" sz="3500" b="1" dirty="0">
                <a:solidFill>
                  <a:srgbClr val="FF5050"/>
                </a:solidFill>
              </a:rPr>
              <a:t> </a:t>
            </a:r>
            <a:r>
              <a:rPr lang="en-GB" sz="3500" b="1" dirty="0" err="1">
                <a:solidFill>
                  <a:srgbClr val="FF5050"/>
                </a:solidFill>
              </a:rPr>
              <a:t>nhưng</a:t>
            </a:r>
            <a:r>
              <a:rPr lang="en-GB" sz="3500" b="1" dirty="0">
                <a:solidFill>
                  <a:srgbClr val="FF5050"/>
                </a:solidFill>
              </a:rPr>
              <a:t> </a:t>
            </a:r>
            <a:r>
              <a:rPr lang="en-GB" sz="3500" b="1" dirty="0" err="1">
                <a:solidFill>
                  <a:srgbClr val="FF5050"/>
                </a:solidFill>
              </a:rPr>
              <a:t>chữ</a:t>
            </a:r>
            <a:r>
              <a:rPr lang="en-GB" sz="3500" b="1" dirty="0">
                <a:solidFill>
                  <a:srgbClr val="FF5050"/>
                </a:solidFill>
              </a:rPr>
              <a:t> số 4 </a:t>
            </a:r>
            <a:r>
              <a:rPr lang="en-GB" sz="3500" b="1" dirty="0" err="1">
                <a:solidFill>
                  <a:srgbClr val="FF5050"/>
                </a:solidFill>
              </a:rPr>
              <a:t>lại</a:t>
            </a:r>
            <a:r>
              <a:rPr lang="en-GB" sz="3500" b="1" dirty="0">
                <a:solidFill>
                  <a:srgbClr val="FF5050"/>
                </a:solidFill>
              </a:rPr>
              <a:t> </a:t>
            </a:r>
            <a:r>
              <a:rPr lang="en-GB" sz="3500" b="1" dirty="0" err="1">
                <a:solidFill>
                  <a:srgbClr val="FF5050"/>
                </a:solidFill>
              </a:rPr>
              <a:t>nằm</a:t>
            </a:r>
            <a:r>
              <a:rPr lang="en-GB" sz="3500" b="1" dirty="0">
                <a:solidFill>
                  <a:srgbClr val="FF5050"/>
                </a:solidFill>
              </a:rPr>
              <a:t> ở </a:t>
            </a:r>
            <a:r>
              <a:rPr lang="en-GB" sz="3500" b="1" dirty="0" err="1">
                <a:solidFill>
                  <a:srgbClr val="FF5050"/>
                </a:solidFill>
              </a:rPr>
              <a:t>hàng</a:t>
            </a:r>
            <a:r>
              <a:rPr lang="en-GB" sz="3500" b="1" dirty="0">
                <a:solidFill>
                  <a:srgbClr val="FF5050"/>
                </a:solidFill>
              </a:rPr>
              <a:t> </a:t>
            </a:r>
            <a:r>
              <a:rPr lang="en-GB" sz="3500" b="1" dirty="0" err="1">
                <a:solidFill>
                  <a:srgbClr val="FF5050"/>
                </a:solidFill>
              </a:rPr>
              <a:t>trăm</a:t>
            </a:r>
            <a:r>
              <a:rPr lang="en-GB" sz="3500" b="1" dirty="0">
                <a:solidFill>
                  <a:srgbClr val="FF5050"/>
                </a:solidFill>
              </a:rPr>
              <a:t>. </a:t>
            </a:r>
            <a:endParaRPr lang="vi-VN" sz="3500" b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28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69" grpId="0"/>
      <p:bldP spid="170" grpId="0"/>
      <p:bldP spid="171" grpId="0"/>
      <p:bldP spid="92" grpId="0" animBg="1"/>
      <p:bldP spid="9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64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541307" y="239437"/>
            <a:ext cx="10391396" cy="707886"/>
            <a:chOff x="1169225" y="243763"/>
            <a:chExt cx="10391396" cy="707886"/>
          </a:xfrm>
        </p:grpSpPr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08984" y="291497"/>
              <a:ext cx="965163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Câu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nào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đúng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,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câu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nào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sai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?</a:t>
              </a:r>
              <a:endParaRPr lang="vi-VN" sz="35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1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3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259320" y="1740750"/>
            <a:ext cx="66329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9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thẻ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1 000,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nghìn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ta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9 000</a:t>
            </a:r>
            <a:endParaRPr lang="vi-VN" sz="3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5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254445" y="2899577"/>
            <a:ext cx="66802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9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thẻ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10,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chục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ta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90</a:t>
            </a:r>
            <a:endParaRPr lang="vi-VN" sz="3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9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908328" y="3724084"/>
            <a:ext cx="61188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500" b="1" dirty="0">
                <a:solidFill>
                  <a:srgbClr val="FF5050"/>
                </a:solidFill>
              </a:rPr>
              <a:t>Ta </a:t>
            </a:r>
            <a:r>
              <a:rPr lang="en-GB" sz="3500" b="1" dirty="0" err="1">
                <a:solidFill>
                  <a:srgbClr val="FF5050"/>
                </a:solidFill>
              </a:rPr>
              <a:t>có</a:t>
            </a:r>
            <a:r>
              <a:rPr lang="en-GB" sz="3500" b="1" dirty="0">
                <a:solidFill>
                  <a:srgbClr val="FF5050"/>
                </a:solidFill>
              </a:rPr>
              <a:t> số 9 090</a:t>
            </a:r>
            <a:endParaRPr lang="vi-VN" sz="3500" b="1" dirty="0">
              <a:solidFill>
                <a:srgbClr val="FF5050"/>
              </a:solidFill>
            </a:endParaRPr>
          </a:p>
        </p:txBody>
      </p:sp>
      <p:sp>
        <p:nvSpPr>
          <p:cNvPr id="170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263265" y="4468438"/>
            <a:ext cx="68138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Viết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thành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tổng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theo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các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GB" sz="3500" dirty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vi-VN" sz="3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1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931948" y="5152345"/>
            <a:ext cx="55517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500" b="1" dirty="0">
                <a:solidFill>
                  <a:srgbClr val="FF5050"/>
                </a:solidFill>
              </a:rPr>
              <a:t>9 090 = 9 000 + 90</a:t>
            </a:r>
            <a:endParaRPr lang="vi-VN" sz="3500" b="1" dirty="0">
              <a:solidFill>
                <a:srgbClr val="FF5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7140" y="3790158"/>
            <a:ext cx="5782870" cy="3002479"/>
            <a:chOff x="677140" y="3790158"/>
            <a:chExt cx="5782870" cy="3002479"/>
          </a:xfrm>
        </p:grpSpPr>
        <p:pic>
          <p:nvPicPr>
            <p:cNvPr id="172" name="Graphic 5">
              <a:extLst>
                <a:ext uri="{FF2B5EF4-FFF2-40B4-BE49-F238E27FC236}">
                  <a16:creationId xmlns:a16="http://schemas.microsoft.com/office/drawing/2014/main" id="{9B826CB8-3A8A-6EF0-E291-AAD6B5D57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7140" y="3790158"/>
              <a:ext cx="2265637" cy="3002479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grpSp>
          <p:nvGrpSpPr>
            <p:cNvPr id="3" name="Group 2"/>
            <p:cNvGrpSpPr/>
            <p:nvPr/>
          </p:nvGrpSpPr>
          <p:grpSpPr>
            <a:xfrm>
              <a:off x="2695424" y="4870194"/>
              <a:ext cx="3764586" cy="1561465"/>
              <a:chOff x="2695424" y="4870194"/>
              <a:chExt cx="3764586" cy="1561465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2730484" y="4870194"/>
                <a:ext cx="2363415" cy="156146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986AAFEF-D3B7-3EDE-76AD-59CD6EEC2816}"/>
                  </a:ext>
                </a:extLst>
              </p:cNvPr>
              <p:cNvSpPr txBox="1"/>
              <p:nvPr/>
            </p:nvSpPr>
            <p:spPr>
              <a:xfrm>
                <a:off x="2695424" y="5033271"/>
                <a:ext cx="376458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8000" b="1" dirty="0">
                    <a:solidFill>
                      <a:schemeClr val="bg1"/>
                    </a:solidFill>
                    <a:latin typeface="UTM Duepuntozero" panose="02040603050506020204" pitchFamily="18" charset="0"/>
                  </a:rPr>
                  <a:t>ĐÚNG</a:t>
                </a:r>
                <a:endParaRPr lang="en-US" sz="8000" b="1" dirty="0">
                  <a:solidFill>
                    <a:schemeClr val="bg1"/>
                  </a:solidFill>
                  <a:latin typeface="UTM Duepuntozero" panose="02040603050506020204" pitchFamily="18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32689" y="900482"/>
            <a:ext cx="5974195" cy="2907308"/>
            <a:chOff x="6771920" y="3736395"/>
            <a:chExt cx="5974195" cy="2907308"/>
          </a:xfrm>
        </p:grpSpPr>
        <p:grpSp>
          <p:nvGrpSpPr>
            <p:cNvPr id="39" name="Group 38"/>
            <p:cNvGrpSpPr/>
            <p:nvPr/>
          </p:nvGrpSpPr>
          <p:grpSpPr>
            <a:xfrm>
              <a:off x="6771920" y="3736395"/>
              <a:ext cx="4877414" cy="2421770"/>
              <a:chOff x="6771920" y="3736395"/>
              <a:chExt cx="4877414" cy="2421770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7426957" y="3972994"/>
                <a:ext cx="4222377" cy="2018122"/>
              </a:xfrm>
              <a:prstGeom prst="roundRect">
                <a:avLst/>
              </a:prstGeom>
              <a:solidFill>
                <a:srgbClr val="FBE5D6"/>
              </a:solidFill>
              <a:ln>
                <a:solidFill>
                  <a:srgbClr val="FBE5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51738" y="5467339"/>
                <a:ext cx="1213501" cy="651147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61887" y="5401126"/>
                <a:ext cx="838765" cy="757039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35837" y="5154910"/>
                <a:ext cx="1213501" cy="651147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61886" y="5056504"/>
                <a:ext cx="838765" cy="757039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61885" y="4674562"/>
                <a:ext cx="838765" cy="757039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51738" y="4835234"/>
                <a:ext cx="1213501" cy="651147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35836" y="4494000"/>
                <a:ext cx="1213501" cy="651147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53016" y="4123802"/>
                <a:ext cx="1213501" cy="651147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82018" y="5474925"/>
                <a:ext cx="1213501" cy="651147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72917" y="5141765"/>
                <a:ext cx="1213501" cy="651147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44705" y="4292250"/>
                <a:ext cx="838765" cy="757039"/>
              </a:xfrm>
              <a:prstGeom prst="rect">
                <a:avLst/>
              </a:prstGeom>
            </p:spPr>
          </p:pic>
          <p:sp>
            <p:nvSpPr>
              <p:cNvPr id="56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6771920" y="3736395"/>
                <a:ext cx="7485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solidFill>
                      <a:srgbClr val="FF5050"/>
                    </a:solidFill>
                  </a:rPr>
                  <a:t>d)</a:t>
                </a:r>
                <a:endParaRPr lang="vi-VN" sz="4000" b="1" dirty="0">
                  <a:solidFill>
                    <a:srgbClr val="FF5050"/>
                  </a:solidFill>
                </a:endParaRPr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01969" y="4843452"/>
                <a:ext cx="1213501" cy="651147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92868" y="4510292"/>
                <a:ext cx="1213501" cy="651147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53295" y="3972994"/>
                <a:ext cx="838765" cy="757039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34061" y="5383363"/>
                <a:ext cx="838765" cy="757039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34060" y="5038741"/>
                <a:ext cx="838765" cy="757039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34059" y="4656799"/>
                <a:ext cx="838765" cy="757039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16879" y="4274487"/>
                <a:ext cx="838765" cy="757039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7220871" y="6056963"/>
              <a:ext cx="5525244" cy="586740"/>
              <a:chOff x="862645" y="2898766"/>
              <a:chExt cx="5525244" cy="586740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862645" y="2898766"/>
                <a:ext cx="4582888" cy="530234"/>
              </a:xfrm>
              <a:prstGeom prst="roundRect">
                <a:avLst/>
              </a:prstGeom>
              <a:solidFill>
                <a:srgbClr val="FEDB85"/>
              </a:solidFill>
              <a:ln>
                <a:solidFill>
                  <a:srgbClr val="FEDB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1726983" y="2931508"/>
                <a:ext cx="466090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b="1" dirty="0">
                    <a:solidFill>
                      <a:schemeClr val="bg2">
                        <a:lumMod val="25000"/>
                      </a:schemeClr>
                    </a:solidFill>
                  </a:rPr>
                  <a:t>9 090 = 9 000 + 90</a:t>
                </a:r>
                <a:endParaRPr lang="vi-VN" sz="3000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>
            <a:xfrm flipH="1">
              <a:off x="9456679" y="5827753"/>
              <a:ext cx="503" cy="381194"/>
            </a:xfrm>
            <a:prstGeom prst="straightConnector1">
              <a:avLst/>
            </a:prstGeom>
            <a:ln w="38100">
              <a:solidFill>
                <a:srgbClr val="FF5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89240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5" grpId="0"/>
      <p:bldP spid="169" grpId="0"/>
      <p:bldP spid="170" grpId="0"/>
      <p:bldP spid="1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2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683857" y="421917"/>
            <a:ext cx="10391396" cy="707886"/>
            <a:chOff x="1169225" y="243763"/>
            <a:chExt cx="10391396" cy="707886"/>
          </a:xfrm>
        </p:grpSpPr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08984" y="291497"/>
              <a:ext cx="965163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Chọn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ý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trả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lời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đúng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.</a:t>
              </a:r>
              <a:endParaRPr lang="vi-VN" sz="35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2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2" name="Nhóm 28">
            <a:extLst>
              <a:ext uri="{FF2B5EF4-FFF2-40B4-BE49-F238E27FC236}">
                <a16:creationId xmlns:a16="http://schemas.microsoft.com/office/drawing/2014/main" id="{026CF060-679C-C2D0-6BBA-2FBE93896F18}"/>
              </a:ext>
            </a:extLst>
          </p:cNvPr>
          <p:cNvGrpSpPr/>
          <p:nvPr/>
        </p:nvGrpSpPr>
        <p:grpSpPr>
          <a:xfrm>
            <a:off x="2740359" y="-35638"/>
            <a:ext cx="11202201" cy="1313720"/>
            <a:chOff x="4961758" y="168476"/>
            <a:chExt cx="8196984" cy="1005614"/>
          </a:xfrm>
        </p:grpSpPr>
        <p:grpSp>
          <p:nvGrpSpPr>
            <p:cNvPr id="119" name="Nhóm 25">
              <a:extLst>
                <a:ext uri="{FF2B5EF4-FFF2-40B4-BE49-F238E27FC236}">
                  <a16:creationId xmlns:a16="http://schemas.microsoft.com/office/drawing/2014/main" id="{E3F9D58F-118D-5F7D-416E-69F92472F6EB}"/>
                </a:ext>
              </a:extLst>
            </p:cNvPr>
            <p:cNvGrpSpPr/>
            <p:nvPr/>
          </p:nvGrpSpPr>
          <p:grpSpPr>
            <a:xfrm>
              <a:off x="4961758" y="477290"/>
              <a:ext cx="8196984" cy="540652"/>
              <a:chOff x="4961758" y="388187"/>
              <a:chExt cx="8196984" cy="540652"/>
            </a:xfrm>
          </p:grpSpPr>
          <p:sp>
            <p:nvSpPr>
              <p:cNvPr id="140" name="Rectangle: Rounded Corners 1">
                <a:extLst>
                  <a:ext uri="{FF2B5EF4-FFF2-40B4-BE49-F238E27FC236}">
                    <a16:creationId xmlns:a16="http://schemas.microsoft.com/office/drawing/2014/main" id="{20450505-C40C-CF54-BCA3-5889965AFA39}"/>
                  </a:ext>
                </a:extLst>
              </p:cNvPr>
              <p:cNvSpPr/>
              <p:nvPr/>
            </p:nvSpPr>
            <p:spPr>
              <a:xfrm>
                <a:off x="7132670" y="425821"/>
                <a:ext cx="3927978" cy="5030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00" b="1" dirty="0">
                  <a:latin typeface="#9Slide07 IcielLa Chic Pro Shad" panose="02000506090000020004" pitchFamily="2" charset="0"/>
                </a:endParaRPr>
              </a:p>
            </p:txBody>
          </p:sp>
          <p:sp>
            <p:nvSpPr>
              <p:cNvPr id="141" name="TextBox 10">
                <a:extLst>
                  <a:ext uri="{FF2B5EF4-FFF2-40B4-BE49-F238E27FC236}">
                    <a16:creationId xmlns:a16="http://schemas.microsoft.com/office/drawing/2014/main" id="{9F8338B3-350B-30C0-0E38-B4BF12E28981}"/>
                  </a:ext>
                </a:extLst>
              </p:cNvPr>
              <p:cNvSpPr txBox="1"/>
              <p:nvPr/>
            </p:nvSpPr>
            <p:spPr>
              <a:xfrm>
                <a:off x="4961758" y="388187"/>
                <a:ext cx="8196984" cy="53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3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Tìm</a:t>
                </a:r>
                <a:r>
                  <a:rPr lang="en-US" sz="3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3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hiểu</a:t>
                </a:r>
                <a:r>
                  <a:rPr lang="en-US" sz="3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3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bài</a:t>
                </a:r>
                <a:r>
                  <a:rPr lang="en-US" sz="3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3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theo</a:t>
                </a:r>
                <a:r>
                  <a:rPr lang="en-US" sz="3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3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nhóm</a:t>
                </a:r>
                <a:r>
                  <a:rPr lang="en-US" sz="3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3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đôi</a:t>
                </a:r>
                <a:endParaRPr lang="en-US" sz="3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endParaRPr>
              </a:p>
            </p:txBody>
          </p:sp>
        </p:grpSp>
        <p:pic>
          <p:nvPicPr>
            <p:cNvPr id="125" name="Hình ảnh 26">
              <a:extLst>
                <a:ext uri="{FF2B5EF4-FFF2-40B4-BE49-F238E27FC236}">
                  <a16:creationId xmlns:a16="http://schemas.microsoft.com/office/drawing/2014/main" id="{56E01EE8-471E-40C4-FA53-95E1A825D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20" t="50000" r="21155"/>
            <a:stretch/>
          </p:blipFill>
          <p:spPr>
            <a:xfrm rot="958498">
              <a:off x="6684176" y="168476"/>
              <a:ext cx="819681" cy="1005614"/>
            </a:xfrm>
            <a:prstGeom prst="rect">
              <a:avLst/>
            </a:prstGeom>
          </p:spPr>
        </p:pic>
        <p:pic>
          <p:nvPicPr>
            <p:cNvPr id="126" name="Hình ảnh 27">
              <a:extLst>
                <a:ext uri="{FF2B5EF4-FFF2-40B4-BE49-F238E27FC236}">
                  <a16:creationId xmlns:a16="http://schemas.microsoft.com/office/drawing/2014/main" id="{2DBEFB56-6E7B-604E-6C12-0104ECB18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20" t="50000" r="21155"/>
            <a:stretch/>
          </p:blipFill>
          <p:spPr>
            <a:xfrm rot="958498">
              <a:off x="10615115" y="295322"/>
              <a:ext cx="708193" cy="86883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35034" y="1175465"/>
            <a:ext cx="11906799" cy="5295451"/>
            <a:chOff x="235034" y="1175465"/>
            <a:chExt cx="11906799" cy="529545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245920" y="1175465"/>
              <a:ext cx="118671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4000" dirty="0">
                  <a:solidFill>
                    <a:srgbClr val="FF5050"/>
                  </a:solidFill>
                </a:rPr>
                <a:t>a) 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700 + </a:t>
              </a:r>
              <a:r>
                <a:rPr lang="en-GB" sz="4000" dirty="0">
                  <a:solidFill>
                    <a:srgbClr val="0070C0"/>
                  </a:solidFill>
                </a:rPr>
                <a:t>.?.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 = 1 600</a:t>
              </a:r>
            </a:p>
            <a:p>
              <a:pPr algn="just"/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	</a:t>
              </a:r>
              <a:r>
                <a:rPr lang="en-GB" sz="4000" dirty="0">
                  <a:solidFill>
                    <a:srgbClr val="FF5050"/>
                  </a:solidFill>
                </a:rPr>
                <a:t>A. 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2 300			</a:t>
              </a:r>
              <a:r>
                <a:rPr lang="en-GB" sz="4000" dirty="0">
                  <a:solidFill>
                    <a:srgbClr val="FF5050"/>
                  </a:solidFill>
                </a:rPr>
                <a:t>B. 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900			</a:t>
              </a:r>
              <a:r>
                <a:rPr lang="en-GB" sz="4000" dirty="0">
                  <a:solidFill>
                    <a:srgbClr val="FF5050"/>
                  </a:solidFill>
                </a:rPr>
                <a:t>C. 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1 300</a:t>
              </a:r>
              <a:endParaRPr lang="vi-VN" sz="4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274675" y="2433094"/>
              <a:ext cx="118671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4000" dirty="0">
                  <a:solidFill>
                    <a:srgbClr val="FF5050"/>
                  </a:solidFill>
                </a:rPr>
                <a:t>b) </a:t>
              </a:r>
              <a:r>
                <a:rPr lang="en-GB" sz="4000" dirty="0">
                  <a:solidFill>
                    <a:srgbClr val="0070C0"/>
                  </a:solidFill>
                </a:rPr>
                <a:t>.?.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 + 7 350 = 9 500</a:t>
              </a:r>
            </a:p>
            <a:p>
              <a:pPr algn="just"/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	</a:t>
              </a:r>
              <a:r>
                <a:rPr lang="en-GB" sz="4000" dirty="0">
                  <a:solidFill>
                    <a:srgbClr val="FF5050"/>
                  </a:solidFill>
                </a:rPr>
                <a:t>A. 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2 150			</a:t>
              </a:r>
              <a:r>
                <a:rPr lang="en-GB" sz="4000" dirty="0">
                  <a:solidFill>
                    <a:srgbClr val="FF5050"/>
                  </a:solidFill>
                </a:rPr>
                <a:t>B. 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2 250			</a:t>
              </a:r>
              <a:r>
                <a:rPr lang="en-GB" sz="4000" dirty="0">
                  <a:solidFill>
                    <a:srgbClr val="FF5050"/>
                  </a:solidFill>
                </a:rPr>
                <a:t>C. 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2 850</a:t>
              </a:r>
              <a:endParaRPr lang="vi-VN" sz="4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235034" y="3756533"/>
              <a:ext cx="118671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4000" dirty="0">
                  <a:solidFill>
                    <a:srgbClr val="FF5050"/>
                  </a:solidFill>
                </a:rPr>
                <a:t>c) 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8 000 – </a:t>
              </a:r>
              <a:r>
                <a:rPr lang="en-GB" sz="4000" dirty="0">
                  <a:solidFill>
                    <a:srgbClr val="0070C0"/>
                  </a:solidFill>
                </a:rPr>
                <a:t>.?.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 = 600</a:t>
              </a:r>
            </a:p>
            <a:p>
              <a:pPr algn="just"/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	</a:t>
              </a:r>
              <a:r>
                <a:rPr lang="en-GB" sz="4000" dirty="0">
                  <a:solidFill>
                    <a:srgbClr val="FF5050"/>
                  </a:solidFill>
                </a:rPr>
                <a:t>A. 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8 600			</a:t>
              </a:r>
              <a:r>
                <a:rPr lang="en-GB" sz="4000" dirty="0">
                  <a:solidFill>
                    <a:srgbClr val="FF5050"/>
                  </a:solidFill>
                </a:rPr>
                <a:t>B. 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8 400			</a:t>
              </a:r>
              <a:r>
                <a:rPr lang="en-GB" sz="4000" dirty="0">
                  <a:solidFill>
                    <a:srgbClr val="FF5050"/>
                  </a:solidFill>
                </a:rPr>
                <a:t>C. 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7 400</a:t>
              </a:r>
              <a:endParaRPr lang="vi-VN" sz="4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245920" y="5147477"/>
              <a:ext cx="118671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4000" dirty="0">
                  <a:solidFill>
                    <a:srgbClr val="FF5050"/>
                  </a:solidFill>
                </a:rPr>
                <a:t>d) </a:t>
              </a:r>
              <a:r>
                <a:rPr lang="en-GB" sz="4000" dirty="0">
                  <a:solidFill>
                    <a:srgbClr val="0070C0"/>
                  </a:solidFill>
                </a:rPr>
                <a:t>.?.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 – 4 730 = 5 170</a:t>
              </a:r>
            </a:p>
            <a:p>
              <a:pPr algn="just"/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	</a:t>
              </a:r>
              <a:r>
                <a:rPr lang="en-GB" sz="4000" dirty="0">
                  <a:solidFill>
                    <a:srgbClr val="FF5050"/>
                  </a:solidFill>
                </a:rPr>
                <a:t>A. 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9 900			</a:t>
              </a:r>
              <a:r>
                <a:rPr lang="en-GB" sz="4000" dirty="0">
                  <a:solidFill>
                    <a:srgbClr val="FF5050"/>
                  </a:solidFill>
                </a:rPr>
                <a:t>B. 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10 000		</a:t>
              </a:r>
              <a:r>
                <a:rPr lang="en-GB" sz="4000" dirty="0">
                  <a:solidFill>
                    <a:srgbClr val="FF5050"/>
                  </a:solidFill>
                </a:rPr>
                <a:t>C. 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440</a:t>
              </a:r>
              <a:endParaRPr lang="vi-VN" sz="4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22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2740359" y="-12350"/>
            <a:ext cx="11599520" cy="1299508"/>
            <a:chOff x="4172512" y="-23786"/>
            <a:chExt cx="8259326" cy="1915681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4179823" y="77135"/>
              <a:ext cx="8252015" cy="19055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CÙNG THỰC HIỆN NHÓM ĐÔI</a:t>
              </a:r>
            </a:p>
          </p:txBody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4172512" y="-23786"/>
              <a:ext cx="8252012" cy="19055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6E67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CÙNG THỰC HIỆN NHÓM ĐÔI</a:t>
              </a:r>
              <a:endPara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442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41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245920" y="1175465"/>
            <a:ext cx="11867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>
                <a:solidFill>
                  <a:srgbClr val="FF5050"/>
                </a:solidFill>
              </a:rPr>
              <a:t>a) 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700 + </a:t>
            </a:r>
            <a:r>
              <a:rPr lang="en-GB" sz="4000" dirty="0">
                <a:solidFill>
                  <a:srgbClr val="0070C0"/>
                </a:solidFill>
              </a:rPr>
              <a:t>.?.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 = 1 600</a:t>
            </a:r>
          </a:p>
          <a:p>
            <a:pPr algn="just"/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GB" sz="4000" dirty="0">
                <a:solidFill>
                  <a:srgbClr val="FF5050"/>
                </a:solidFill>
              </a:rPr>
              <a:t>A. 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2 300			</a:t>
            </a:r>
            <a:r>
              <a:rPr lang="en-GB" sz="4000" dirty="0">
                <a:solidFill>
                  <a:srgbClr val="FF5050"/>
                </a:solidFill>
              </a:rPr>
              <a:t>B. 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900			</a:t>
            </a:r>
            <a:r>
              <a:rPr lang="en-GB" sz="4000" dirty="0">
                <a:solidFill>
                  <a:srgbClr val="FF5050"/>
                </a:solidFill>
              </a:rPr>
              <a:t>C. 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1 300</a:t>
            </a:r>
            <a:endParaRPr lang="vi-VN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82280" y="2626185"/>
            <a:ext cx="11238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Muốn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tìm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số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hạng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chưa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biết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, ta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lấy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tổng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trừ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số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hạng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đã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biết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vi-VN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3192044" y="5631807"/>
            <a:ext cx="5130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900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76547" y="4259449"/>
            <a:ext cx="1945719" cy="1343749"/>
            <a:chOff x="5241452" y="3888860"/>
            <a:chExt cx="1945719" cy="1343749"/>
          </a:xfrm>
        </p:grpSpPr>
        <p:sp>
          <p:nvSpPr>
            <p:cNvPr id="28" name="Hộp Văn bản 30">
              <a:extLst>
                <a:ext uri="{FF2B5EF4-FFF2-40B4-BE49-F238E27FC236}">
                  <a16:creationId xmlns:a16="http://schemas.microsoft.com/office/drawing/2014/main" id="{42F67E33-B497-A4DD-05FC-169F91395116}"/>
                </a:ext>
              </a:extLst>
            </p:cNvPr>
            <p:cNvSpPr txBox="1"/>
            <p:nvPr/>
          </p:nvSpPr>
          <p:spPr>
            <a:xfrm>
              <a:off x="5656949" y="4524723"/>
              <a:ext cx="153022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4000" b="0" dirty="0">
                  <a:solidFill>
                    <a:schemeClr val="bg2">
                      <a:lumMod val="1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700</a:t>
              </a:r>
              <a:endParaRPr lang="en-US" sz="4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9" name="Hộp Văn bản 31">
              <a:extLst>
                <a:ext uri="{FF2B5EF4-FFF2-40B4-BE49-F238E27FC236}">
                  <a16:creationId xmlns:a16="http://schemas.microsoft.com/office/drawing/2014/main" id="{FDA25A0E-6CA8-F627-9F54-C34A3E9BD581}"/>
                </a:ext>
              </a:extLst>
            </p:cNvPr>
            <p:cNvSpPr txBox="1"/>
            <p:nvPr/>
          </p:nvSpPr>
          <p:spPr>
            <a:xfrm>
              <a:off x="5241452" y="3888860"/>
              <a:ext cx="150542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40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1 600</a:t>
              </a:r>
              <a:endParaRPr lang="en-US" sz="4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435539" y="4373581"/>
            <a:ext cx="1950930" cy="1258226"/>
            <a:chOff x="6333525" y="2717919"/>
            <a:chExt cx="1950930" cy="1258226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6333525" y="3947537"/>
              <a:ext cx="1950930" cy="28608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Hộp Văn bản 30">
              <a:extLst>
                <a:ext uri="{FF2B5EF4-FFF2-40B4-BE49-F238E27FC236}">
                  <a16:creationId xmlns:a16="http://schemas.microsoft.com/office/drawing/2014/main" id="{42F67E33-B497-A4DD-05FC-169F91395116}"/>
                </a:ext>
              </a:extLst>
            </p:cNvPr>
            <p:cNvSpPr txBox="1"/>
            <p:nvPr/>
          </p:nvSpPr>
          <p:spPr>
            <a:xfrm>
              <a:off x="6333525" y="2717919"/>
              <a:ext cx="111574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40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_</a:t>
              </a:r>
              <a:endParaRPr lang="en-US" sz="4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82279" y="4029556"/>
            <a:ext cx="1123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Ta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lấy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vi-VN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5470439" y="3842396"/>
            <a:ext cx="2449008" cy="2853213"/>
          </a:xfrm>
          <a:prstGeom prst="rect">
            <a:avLst/>
          </a:prstGeom>
        </p:spPr>
      </p:pic>
      <p:sp>
        <p:nvSpPr>
          <p:cNvPr id="39" name="Hình Bầu dục 5">
            <a:extLst>
              <a:ext uri="{FF2B5EF4-FFF2-40B4-BE49-F238E27FC236}">
                <a16:creationId xmlns:a16="http://schemas.microsoft.com/office/drawing/2014/main" id="{6A67361A-58D2-6EE0-AE99-C9E64FD4879E}"/>
              </a:ext>
            </a:extLst>
          </p:cNvPr>
          <p:cNvSpPr/>
          <p:nvPr/>
        </p:nvSpPr>
        <p:spPr>
          <a:xfrm>
            <a:off x="4592372" y="1775580"/>
            <a:ext cx="764274" cy="784830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81"/>
          <a:stretch/>
        </p:blipFill>
        <p:spPr>
          <a:xfrm>
            <a:off x="7140537" y="1941178"/>
            <a:ext cx="3057305" cy="53375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9233224" y="3458402"/>
            <a:ext cx="2278967" cy="2655107"/>
          </a:xfrm>
          <a:prstGeom prst="rect">
            <a:avLst/>
          </a:prstGeom>
        </p:spPr>
      </p:pic>
      <p:grpSp>
        <p:nvGrpSpPr>
          <p:cNvPr id="42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683857" y="421917"/>
            <a:ext cx="10391396" cy="707886"/>
            <a:chOff x="1169225" y="243763"/>
            <a:chExt cx="10391396" cy="707886"/>
          </a:xfrm>
        </p:grpSpPr>
        <p:sp>
          <p:nvSpPr>
            <p:cNvPr id="43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08984" y="291497"/>
              <a:ext cx="965163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Chọn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ý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trả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lời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đúng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.</a:t>
              </a:r>
              <a:endParaRPr lang="vi-VN" sz="35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4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45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2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7271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7" grpId="0"/>
      <p:bldP spid="35" grpId="0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34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82280" y="2626185"/>
            <a:ext cx="11238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Muốn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tìm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số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hạng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chưa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biết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, ta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lấy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tổng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trừ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số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hạng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đã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biết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vi-VN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2829121" y="5603769"/>
            <a:ext cx="5130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2 150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86369" y="1079631"/>
            <a:ext cx="11867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>
                <a:solidFill>
                  <a:srgbClr val="FF5050"/>
                </a:solidFill>
              </a:rPr>
              <a:t>b) </a:t>
            </a:r>
            <a:r>
              <a:rPr lang="en-GB" sz="4000" dirty="0">
                <a:solidFill>
                  <a:srgbClr val="0070C0"/>
                </a:solidFill>
              </a:rPr>
              <a:t>.?.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 + 7 350 = 9 500</a:t>
            </a:r>
          </a:p>
          <a:p>
            <a:pPr algn="just"/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GB" sz="4000" dirty="0">
                <a:solidFill>
                  <a:srgbClr val="FF5050"/>
                </a:solidFill>
              </a:rPr>
              <a:t>A. 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2 150			</a:t>
            </a:r>
            <a:r>
              <a:rPr lang="en-GB" sz="4000" dirty="0">
                <a:solidFill>
                  <a:srgbClr val="FF5050"/>
                </a:solidFill>
              </a:rPr>
              <a:t>B. 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2 250			</a:t>
            </a:r>
            <a:r>
              <a:rPr lang="en-GB" sz="4000" dirty="0">
                <a:solidFill>
                  <a:srgbClr val="FF5050"/>
                </a:solidFill>
              </a:rPr>
              <a:t>C. 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2 850</a:t>
            </a:r>
            <a:endParaRPr lang="vi-VN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76547" y="4259449"/>
            <a:ext cx="1562753" cy="1405854"/>
            <a:chOff x="5241452" y="3888860"/>
            <a:chExt cx="1562753" cy="1405854"/>
          </a:xfrm>
        </p:grpSpPr>
        <p:sp>
          <p:nvSpPr>
            <p:cNvPr id="28" name="Hộp Văn bản 30">
              <a:extLst>
                <a:ext uri="{FF2B5EF4-FFF2-40B4-BE49-F238E27FC236}">
                  <a16:creationId xmlns:a16="http://schemas.microsoft.com/office/drawing/2014/main" id="{42F67E33-B497-A4DD-05FC-169F91395116}"/>
                </a:ext>
              </a:extLst>
            </p:cNvPr>
            <p:cNvSpPr txBox="1"/>
            <p:nvPr/>
          </p:nvSpPr>
          <p:spPr>
            <a:xfrm>
              <a:off x="5273983" y="4586828"/>
              <a:ext cx="153022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40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7 350</a:t>
              </a:r>
              <a:endParaRPr lang="en-US" sz="4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9" name="Hộp Văn bản 31">
              <a:extLst>
                <a:ext uri="{FF2B5EF4-FFF2-40B4-BE49-F238E27FC236}">
                  <a16:creationId xmlns:a16="http://schemas.microsoft.com/office/drawing/2014/main" id="{FDA25A0E-6CA8-F627-9F54-C34A3E9BD581}"/>
                </a:ext>
              </a:extLst>
            </p:cNvPr>
            <p:cNvSpPr txBox="1"/>
            <p:nvPr/>
          </p:nvSpPr>
          <p:spPr>
            <a:xfrm>
              <a:off x="5241452" y="3888860"/>
              <a:ext cx="150542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40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9 500</a:t>
              </a:r>
              <a:endParaRPr lang="en-US" sz="4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435539" y="4373581"/>
            <a:ext cx="1950930" cy="1258226"/>
            <a:chOff x="6333525" y="2717919"/>
            <a:chExt cx="1950930" cy="1258226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6333525" y="3947537"/>
              <a:ext cx="1950930" cy="28608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Hộp Văn bản 30">
              <a:extLst>
                <a:ext uri="{FF2B5EF4-FFF2-40B4-BE49-F238E27FC236}">
                  <a16:creationId xmlns:a16="http://schemas.microsoft.com/office/drawing/2014/main" id="{42F67E33-B497-A4DD-05FC-169F91395116}"/>
                </a:ext>
              </a:extLst>
            </p:cNvPr>
            <p:cNvSpPr txBox="1"/>
            <p:nvPr/>
          </p:nvSpPr>
          <p:spPr>
            <a:xfrm>
              <a:off x="6333525" y="2717919"/>
              <a:ext cx="111574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40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_</a:t>
              </a:r>
              <a:endParaRPr lang="en-US" sz="4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82279" y="4029556"/>
            <a:ext cx="1123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Ta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lấy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vi-VN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9" name="Hình Bầu dục 5">
            <a:extLst>
              <a:ext uri="{FF2B5EF4-FFF2-40B4-BE49-F238E27FC236}">
                <a16:creationId xmlns:a16="http://schemas.microsoft.com/office/drawing/2014/main" id="{6A67361A-58D2-6EE0-AE99-C9E64FD4879E}"/>
              </a:ext>
            </a:extLst>
          </p:cNvPr>
          <p:cNvSpPr/>
          <p:nvPr/>
        </p:nvSpPr>
        <p:spPr>
          <a:xfrm>
            <a:off x="1183815" y="1673567"/>
            <a:ext cx="764274" cy="784830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1" t="17159" r="33670" b="29461"/>
          <a:stretch/>
        </p:blipFill>
        <p:spPr>
          <a:xfrm>
            <a:off x="6642394" y="3047773"/>
            <a:ext cx="3626141" cy="33793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7067" y="3651185"/>
            <a:ext cx="2318927" cy="31178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04" y="2659255"/>
            <a:ext cx="2689565" cy="3616222"/>
          </a:xfrm>
          <a:prstGeom prst="rect">
            <a:avLst/>
          </a:prstGeom>
        </p:spPr>
      </p:pic>
      <p:grpSp>
        <p:nvGrpSpPr>
          <p:cNvPr id="36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683857" y="421917"/>
            <a:ext cx="10391396" cy="707886"/>
            <a:chOff x="1169225" y="243763"/>
            <a:chExt cx="10391396" cy="707886"/>
          </a:xfrm>
        </p:grpSpPr>
        <p:sp>
          <p:nvSpPr>
            <p:cNvPr id="40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08984" y="291497"/>
              <a:ext cx="965163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Chọn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ý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trả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lời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đúng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.</a:t>
              </a:r>
              <a:endParaRPr lang="vi-VN" sz="35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1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42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2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66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2" grpId="0"/>
      <p:bldP spid="35" grpId="0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4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82280" y="2626185"/>
            <a:ext cx="1123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Muốn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tìm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số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trừ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, ta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lấy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số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bị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trừ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trừ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đi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hiệu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vi-VN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2924233" y="5255092"/>
            <a:ext cx="5130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7 400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30651" y="3910772"/>
            <a:ext cx="2240016" cy="1379761"/>
            <a:chOff x="2435539" y="4259449"/>
            <a:chExt cx="2240016" cy="1379761"/>
          </a:xfrm>
        </p:grpSpPr>
        <p:grpSp>
          <p:nvGrpSpPr>
            <p:cNvPr id="13" name="Group 12"/>
            <p:cNvGrpSpPr/>
            <p:nvPr/>
          </p:nvGrpSpPr>
          <p:grpSpPr>
            <a:xfrm>
              <a:off x="2776547" y="4259449"/>
              <a:ext cx="1899008" cy="1379761"/>
              <a:chOff x="5241452" y="3888860"/>
              <a:chExt cx="1899008" cy="1379761"/>
            </a:xfrm>
          </p:grpSpPr>
          <p:sp>
            <p:nvSpPr>
              <p:cNvPr id="28" name="Hộp Văn bản 30">
                <a:extLst>
                  <a:ext uri="{FF2B5EF4-FFF2-40B4-BE49-F238E27FC236}">
                    <a16:creationId xmlns:a16="http://schemas.microsoft.com/office/drawing/2014/main" id="{42F67E33-B497-A4DD-05FC-169F91395116}"/>
                  </a:ext>
                </a:extLst>
              </p:cNvPr>
              <p:cNvSpPr txBox="1"/>
              <p:nvPr/>
            </p:nvSpPr>
            <p:spPr>
              <a:xfrm>
                <a:off x="5610238" y="4560735"/>
                <a:ext cx="153022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000" dirty="0">
                    <a:solidFill>
                      <a:schemeClr val="bg2">
                        <a:lumMod val="10000"/>
                      </a:schemeClr>
                    </a:solidFill>
                    <a:cs typeface="Times New Roman" panose="02020603050405020304" pitchFamily="18" charset="0"/>
                  </a:rPr>
                  <a:t>600</a:t>
                </a:r>
                <a:endParaRPr lang="en-US" sz="4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9" name="Hộp Văn bản 31">
                <a:extLst>
                  <a:ext uri="{FF2B5EF4-FFF2-40B4-BE49-F238E27FC236}">
                    <a16:creationId xmlns:a16="http://schemas.microsoft.com/office/drawing/2014/main" id="{FDA25A0E-6CA8-F627-9F54-C34A3E9BD581}"/>
                  </a:ext>
                </a:extLst>
              </p:cNvPr>
              <p:cNvSpPr txBox="1"/>
              <p:nvPr/>
            </p:nvSpPr>
            <p:spPr>
              <a:xfrm>
                <a:off x="5241452" y="3888860"/>
                <a:ext cx="150542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000" dirty="0">
                    <a:solidFill>
                      <a:schemeClr val="bg2">
                        <a:lumMod val="10000"/>
                      </a:schemeClr>
                    </a:solidFill>
                    <a:cs typeface="Times New Roman" panose="02020603050405020304" pitchFamily="18" charset="0"/>
                  </a:rPr>
                  <a:t>8 000</a:t>
                </a:r>
                <a:endParaRPr lang="en-US" sz="4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435539" y="4373581"/>
              <a:ext cx="1950930" cy="1258226"/>
              <a:chOff x="6333525" y="2717919"/>
              <a:chExt cx="1950930" cy="1258226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V="1">
                <a:off x="6333525" y="3947537"/>
                <a:ext cx="1950930" cy="28608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Hộp Văn bản 30">
                <a:extLst>
                  <a:ext uri="{FF2B5EF4-FFF2-40B4-BE49-F238E27FC236}">
                    <a16:creationId xmlns:a16="http://schemas.microsoft.com/office/drawing/2014/main" id="{42F67E33-B497-A4DD-05FC-169F91395116}"/>
                  </a:ext>
                </a:extLst>
              </p:cNvPr>
              <p:cNvSpPr txBox="1"/>
              <p:nvPr/>
            </p:nvSpPr>
            <p:spPr>
              <a:xfrm>
                <a:off x="6333525" y="2717919"/>
                <a:ext cx="111574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000" dirty="0">
                    <a:solidFill>
                      <a:schemeClr val="bg2">
                        <a:lumMod val="10000"/>
                      </a:schemeClr>
                    </a:solidFill>
                    <a:cs typeface="Times New Roman" panose="02020603050405020304" pitchFamily="18" charset="0"/>
                  </a:rPr>
                  <a:t>_</a:t>
                </a:r>
                <a:endParaRPr lang="en-US" sz="4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95552" y="3454901"/>
            <a:ext cx="1123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Ta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lấy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vi-VN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9" name="Hình Bầu dục 5">
            <a:extLst>
              <a:ext uri="{FF2B5EF4-FFF2-40B4-BE49-F238E27FC236}">
                <a16:creationId xmlns:a16="http://schemas.microsoft.com/office/drawing/2014/main" id="{6A67361A-58D2-6EE0-AE99-C9E64FD4879E}"/>
              </a:ext>
            </a:extLst>
          </p:cNvPr>
          <p:cNvSpPr/>
          <p:nvPr/>
        </p:nvSpPr>
        <p:spPr>
          <a:xfrm>
            <a:off x="8455464" y="1647096"/>
            <a:ext cx="764274" cy="784830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1" t="49082" r="-1360" b="-2462"/>
          <a:stretch/>
        </p:blipFill>
        <p:spPr>
          <a:xfrm>
            <a:off x="6335821" y="2783639"/>
            <a:ext cx="4596882" cy="428400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82279" y="1079615"/>
            <a:ext cx="11867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>
                <a:solidFill>
                  <a:srgbClr val="FF5050"/>
                </a:solidFill>
              </a:rPr>
              <a:t>c) 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8 000 – </a:t>
            </a:r>
            <a:r>
              <a:rPr lang="en-GB" sz="4000" dirty="0">
                <a:solidFill>
                  <a:srgbClr val="0070C0"/>
                </a:solidFill>
              </a:rPr>
              <a:t>.?.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 = 600</a:t>
            </a:r>
          </a:p>
          <a:p>
            <a:pPr algn="just"/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GB" sz="4000" dirty="0">
                <a:solidFill>
                  <a:srgbClr val="FF5050"/>
                </a:solidFill>
              </a:rPr>
              <a:t>A. 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8 600			</a:t>
            </a:r>
            <a:r>
              <a:rPr lang="en-GB" sz="4000" dirty="0">
                <a:solidFill>
                  <a:srgbClr val="FF5050"/>
                </a:solidFill>
              </a:rPr>
              <a:t>B. 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8 400			</a:t>
            </a:r>
            <a:r>
              <a:rPr lang="en-GB" sz="4000" dirty="0">
                <a:solidFill>
                  <a:srgbClr val="FF5050"/>
                </a:solidFill>
              </a:rPr>
              <a:t>C. 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7 400</a:t>
            </a:r>
            <a:endParaRPr lang="vi-VN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227">
            <a:off x="8866803" y="4412682"/>
            <a:ext cx="1506415" cy="133066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5300">
            <a:off x="9463900" y="3423974"/>
            <a:ext cx="1168300" cy="1031999"/>
          </a:xfrm>
          <a:prstGeom prst="rect">
            <a:avLst/>
          </a:prstGeom>
        </p:spPr>
      </p:pic>
      <p:grpSp>
        <p:nvGrpSpPr>
          <p:cNvPr id="46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683857" y="421917"/>
            <a:ext cx="10391396" cy="707886"/>
            <a:chOff x="1169225" y="243763"/>
            <a:chExt cx="10391396" cy="707886"/>
          </a:xfrm>
        </p:grpSpPr>
        <p:sp>
          <p:nvSpPr>
            <p:cNvPr id="47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08984" y="291497"/>
              <a:ext cx="965163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Chọn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ý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trả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lời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đúng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.</a:t>
              </a:r>
              <a:endParaRPr lang="vi-VN" sz="35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8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49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2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7566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5" grpId="0"/>
      <p:bldP spid="39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3"/>
          <a:stretch/>
        </p:blipFill>
        <p:spPr>
          <a:xfrm>
            <a:off x="0" y="-67236"/>
            <a:ext cx="12192000" cy="692523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29C6D28-2D86-8F3B-D70A-9E403E33CDAD}"/>
              </a:ext>
            </a:extLst>
          </p:cNvPr>
          <p:cNvSpPr/>
          <p:nvPr/>
        </p:nvSpPr>
        <p:spPr>
          <a:xfrm>
            <a:off x="445782" y="11600"/>
            <a:ext cx="8465318" cy="3998779"/>
          </a:xfrm>
          <a:custGeom>
            <a:avLst/>
            <a:gdLst>
              <a:gd name="connsiteX0" fmla="*/ 0 w 8465318"/>
              <a:gd name="connsiteY0" fmla="*/ 666476 h 3998779"/>
              <a:gd name="connsiteX1" fmla="*/ 666476 w 8465318"/>
              <a:gd name="connsiteY1" fmla="*/ 0 h 3998779"/>
              <a:gd name="connsiteX2" fmla="*/ 7798842 w 8465318"/>
              <a:gd name="connsiteY2" fmla="*/ 0 h 3998779"/>
              <a:gd name="connsiteX3" fmla="*/ 8465318 w 8465318"/>
              <a:gd name="connsiteY3" fmla="*/ 666476 h 3998779"/>
              <a:gd name="connsiteX4" fmla="*/ 8465318 w 8465318"/>
              <a:gd name="connsiteY4" fmla="*/ 3332303 h 3998779"/>
              <a:gd name="connsiteX5" fmla="*/ 7798842 w 8465318"/>
              <a:gd name="connsiteY5" fmla="*/ 3998779 h 3998779"/>
              <a:gd name="connsiteX6" fmla="*/ 666476 w 8465318"/>
              <a:gd name="connsiteY6" fmla="*/ 3998779 h 3998779"/>
              <a:gd name="connsiteX7" fmla="*/ 0 w 8465318"/>
              <a:gd name="connsiteY7" fmla="*/ 3332303 h 3998779"/>
              <a:gd name="connsiteX8" fmla="*/ 0 w 8465318"/>
              <a:gd name="connsiteY8" fmla="*/ 666476 h 399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3998779" fill="none" extrusionOk="0">
                <a:moveTo>
                  <a:pt x="0" y="666476"/>
                </a:moveTo>
                <a:cubicBezTo>
                  <a:pt x="-16458" y="295729"/>
                  <a:pt x="322007" y="19314"/>
                  <a:pt x="666476" y="0"/>
                </a:cubicBezTo>
                <a:cubicBezTo>
                  <a:pt x="2019229" y="130954"/>
                  <a:pt x="6964065" y="43574"/>
                  <a:pt x="7798842" y="0"/>
                </a:cubicBezTo>
                <a:cubicBezTo>
                  <a:pt x="8186066" y="29480"/>
                  <a:pt x="8489136" y="327566"/>
                  <a:pt x="8465318" y="666476"/>
                </a:cubicBezTo>
                <a:cubicBezTo>
                  <a:pt x="8314879" y="1629907"/>
                  <a:pt x="8551197" y="2701881"/>
                  <a:pt x="8465318" y="3332303"/>
                </a:cubicBezTo>
                <a:cubicBezTo>
                  <a:pt x="8425484" y="3706929"/>
                  <a:pt x="8122255" y="3967956"/>
                  <a:pt x="7798842" y="3998779"/>
                </a:cubicBezTo>
                <a:cubicBezTo>
                  <a:pt x="5211171" y="4153976"/>
                  <a:pt x="2688830" y="4161799"/>
                  <a:pt x="666476" y="3998779"/>
                </a:cubicBezTo>
                <a:cubicBezTo>
                  <a:pt x="299232" y="3987405"/>
                  <a:pt x="-35622" y="3721188"/>
                  <a:pt x="0" y="3332303"/>
                </a:cubicBezTo>
                <a:cubicBezTo>
                  <a:pt x="64656" y="3026274"/>
                  <a:pt x="-17807" y="1173415"/>
                  <a:pt x="0" y="666476"/>
                </a:cubicBezTo>
                <a:close/>
              </a:path>
              <a:path w="8465318" h="3998779" stroke="0" extrusionOk="0">
                <a:moveTo>
                  <a:pt x="0" y="666476"/>
                </a:moveTo>
                <a:cubicBezTo>
                  <a:pt x="-35247" y="276650"/>
                  <a:pt x="251632" y="17549"/>
                  <a:pt x="666476" y="0"/>
                </a:cubicBezTo>
                <a:cubicBezTo>
                  <a:pt x="3600348" y="132882"/>
                  <a:pt x="6942167" y="-84951"/>
                  <a:pt x="7798842" y="0"/>
                </a:cubicBezTo>
                <a:cubicBezTo>
                  <a:pt x="8125555" y="40402"/>
                  <a:pt x="8458748" y="334705"/>
                  <a:pt x="8465318" y="666476"/>
                </a:cubicBezTo>
                <a:cubicBezTo>
                  <a:pt x="8485505" y="1333457"/>
                  <a:pt x="8617798" y="2755865"/>
                  <a:pt x="8465318" y="3332303"/>
                </a:cubicBezTo>
                <a:cubicBezTo>
                  <a:pt x="8498860" y="3704367"/>
                  <a:pt x="8195287" y="3940415"/>
                  <a:pt x="7798842" y="3998779"/>
                </a:cubicBezTo>
                <a:cubicBezTo>
                  <a:pt x="6257089" y="4086418"/>
                  <a:pt x="1535950" y="3926100"/>
                  <a:pt x="666476" y="3998779"/>
                </a:cubicBezTo>
                <a:cubicBezTo>
                  <a:pt x="293312" y="3950340"/>
                  <a:pt x="-37653" y="3752715"/>
                  <a:pt x="0" y="3332303"/>
                </a:cubicBezTo>
                <a:cubicBezTo>
                  <a:pt x="-38581" y="2955657"/>
                  <a:pt x="63341" y="1210820"/>
                  <a:pt x="0" y="66647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90D6241-FA07-D0AB-755A-C1FF5DF0A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772670" y="2495317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Nhóm 10">
            <a:extLst>
              <a:ext uri="{FF2B5EF4-FFF2-40B4-BE49-F238E27FC236}">
                <a16:creationId xmlns:a16="http://schemas.microsoft.com/office/drawing/2014/main" id="{47DB977A-BAC8-D229-1BB8-95CE005395C6}"/>
              </a:ext>
            </a:extLst>
          </p:cNvPr>
          <p:cNvGrpSpPr/>
          <p:nvPr/>
        </p:nvGrpSpPr>
        <p:grpSpPr>
          <a:xfrm>
            <a:off x="2705414" y="819955"/>
            <a:ext cx="3946056" cy="1191035"/>
            <a:chOff x="6371476" y="2225295"/>
            <a:chExt cx="3946056" cy="1191035"/>
          </a:xfrm>
        </p:grpSpPr>
        <p:sp>
          <p:nvSpPr>
            <p:cNvPr id="17" name="Hộp Văn bản 7">
              <a:extLst>
                <a:ext uri="{FF2B5EF4-FFF2-40B4-BE49-F238E27FC236}">
                  <a16:creationId xmlns:a16="http://schemas.microsoft.com/office/drawing/2014/main" id="{960E40D2-9A5A-55FC-D9D7-735F33AFD909}"/>
                </a:ext>
              </a:extLst>
            </p:cNvPr>
            <p:cNvSpPr txBox="1"/>
            <p:nvPr/>
          </p:nvSpPr>
          <p:spPr>
            <a:xfrm>
              <a:off x="6371477" y="2225295"/>
              <a:ext cx="3946055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000" dirty="0">
                  <a:ln w="317500"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SVN-Hole Hearted" panose="020B0A06020104020203" pitchFamily="34" charset="0"/>
                </a:rPr>
                <a:t>TOÁN</a:t>
              </a:r>
              <a:endParaRPr lang="vi-VN" sz="7000" dirty="0">
                <a:ln w="31750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Hộp Văn bản 8">
              <a:extLst>
                <a:ext uri="{FF2B5EF4-FFF2-40B4-BE49-F238E27FC236}">
                  <a16:creationId xmlns:a16="http://schemas.microsoft.com/office/drawing/2014/main" id="{04A5E77C-C387-E142-AF21-D0F6BC36845C}"/>
                </a:ext>
              </a:extLst>
            </p:cNvPr>
            <p:cNvSpPr txBox="1"/>
            <p:nvPr/>
          </p:nvSpPr>
          <p:spPr>
            <a:xfrm>
              <a:off x="6371476" y="2246779"/>
              <a:ext cx="3946055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rgbClr val="FFFF99"/>
                  </a:solidFill>
                  <a:latin typeface="SVN-Hole Hearted" panose="020B0A06020104020203" pitchFamily="34" charset="0"/>
                </a:rPr>
                <a:t>TOÁN</a:t>
              </a:r>
              <a:endParaRPr lang="vi-VN" sz="7000" dirty="0">
                <a:ln w="28575">
                  <a:solidFill>
                    <a:srgbClr val="0070C0"/>
                  </a:solidFill>
                </a:ln>
                <a:solidFill>
                  <a:srgbClr val="FFFF99"/>
                </a:solidFill>
              </a:endParaRPr>
            </a:p>
          </p:txBody>
        </p:sp>
      </p:grpSp>
      <p:grpSp>
        <p:nvGrpSpPr>
          <p:cNvPr id="19" name="Nhóm 2">
            <a:extLst>
              <a:ext uri="{FF2B5EF4-FFF2-40B4-BE49-F238E27FC236}">
                <a16:creationId xmlns:a16="http://schemas.microsoft.com/office/drawing/2014/main" id="{4E6795FC-D8F7-CBD3-BFBC-79A274C452E0}"/>
              </a:ext>
            </a:extLst>
          </p:cNvPr>
          <p:cNvGrpSpPr/>
          <p:nvPr/>
        </p:nvGrpSpPr>
        <p:grpSpPr>
          <a:xfrm>
            <a:off x="933063" y="2450471"/>
            <a:ext cx="7623700" cy="906241"/>
            <a:chOff x="4806147" y="2157160"/>
            <a:chExt cx="6814013" cy="906241"/>
          </a:xfrm>
        </p:grpSpPr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6D1A119F-F766-4A76-4AB0-750DEB13E379}"/>
                </a:ext>
              </a:extLst>
            </p:cNvPr>
            <p:cNvSpPr txBox="1"/>
            <p:nvPr/>
          </p:nvSpPr>
          <p:spPr>
            <a:xfrm>
              <a:off x="4806147" y="2157160"/>
              <a:ext cx="6814013" cy="897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500" b="1" dirty="0">
                  <a:ln w="2540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EM LÀM ĐƯỢC NHỮNG GÌ?</a:t>
              </a:r>
            </a:p>
          </p:txBody>
        </p:sp>
        <p:sp>
          <p:nvSpPr>
            <p:cNvPr id="21" name="TextBox 10">
              <a:extLst>
                <a:ext uri="{FF2B5EF4-FFF2-40B4-BE49-F238E27FC236}">
                  <a16:creationId xmlns:a16="http://schemas.microsoft.com/office/drawing/2014/main" id="{07BF1AA3-7FC4-BE82-F6BF-E8E25EB641FD}"/>
                </a:ext>
              </a:extLst>
            </p:cNvPr>
            <p:cNvSpPr txBox="1"/>
            <p:nvPr/>
          </p:nvSpPr>
          <p:spPr>
            <a:xfrm>
              <a:off x="4806147" y="2171105"/>
              <a:ext cx="6814013" cy="892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E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8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Đ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Ư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8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Ợ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 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8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Ữ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9AF9B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8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Ì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?</a:t>
              </a:r>
            </a:p>
          </p:txBody>
        </p:sp>
      </p:grpSp>
      <p:grpSp>
        <p:nvGrpSpPr>
          <p:cNvPr id="22" name="Nhóm 17">
            <a:extLst>
              <a:ext uri="{FF2B5EF4-FFF2-40B4-BE49-F238E27FC236}">
                <a16:creationId xmlns:a16="http://schemas.microsoft.com/office/drawing/2014/main" id="{01C5C55F-C88D-30FA-1BB1-9D2339241A9E}"/>
              </a:ext>
            </a:extLst>
          </p:cNvPr>
          <p:cNvGrpSpPr/>
          <p:nvPr/>
        </p:nvGrpSpPr>
        <p:grpSpPr>
          <a:xfrm rot="20635151">
            <a:off x="1231395" y="1999731"/>
            <a:ext cx="1769639" cy="845114"/>
            <a:chOff x="4036300" y="2073640"/>
            <a:chExt cx="2737243" cy="1209416"/>
          </a:xfrm>
        </p:grpSpPr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id="{85AFEEE7-5B0A-885B-69D1-B770473E3FE8}"/>
                </a:ext>
              </a:extLst>
            </p:cNvPr>
            <p:cNvSpPr txBox="1"/>
            <p:nvPr/>
          </p:nvSpPr>
          <p:spPr>
            <a:xfrm>
              <a:off x="4070362" y="2082727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Bài</a:t>
              </a:r>
              <a:r>
                <a:rPr lang="en-US" sz="6000" dirty="0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:</a:t>
              </a:r>
            </a:p>
          </p:txBody>
        </p:sp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DB07FE05-D045-2D29-23E7-FC0A34DFAF81}"/>
                </a:ext>
              </a:extLst>
            </p:cNvPr>
            <p:cNvSpPr txBox="1"/>
            <p:nvPr/>
          </p:nvSpPr>
          <p:spPr>
            <a:xfrm>
              <a:off x="4036300" y="2073640"/>
              <a:ext cx="2703182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Bài</a:t>
              </a:r>
              <a:r>
                <a:rPr lang="en-US" sz="6000" dirty="0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: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20546FB-8F69-1C54-F541-5A1C600449FD}"/>
              </a:ext>
            </a:extLst>
          </p:cNvPr>
          <p:cNvSpPr txBox="1"/>
          <p:nvPr/>
        </p:nvSpPr>
        <p:spPr>
          <a:xfrm>
            <a:off x="3083458" y="3331271"/>
            <a:ext cx="3189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(2 tiết –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Tiết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 1)</a:t>
            </a:r>
          </a:p>
        </p:txBody>
      </p:sp>
      <p:sp>
        <p:nvSpPr>
          <p:cNvPr id="26" name="Hộp Văn bản 22">
            <a:extLst>
              <a:ext uri="{FF2B5EF4-FFF2-40B4-BE49-F238E27FC236}">
                <a16:creationId xmlns:a16="http://schemas.microsoft.com/office/drawing/2014/main" id="{026AE188-2DA9-8FD5-6A01-A3790A4D94D8}"/>
              </a:ext>
            </a:extLst>
          </p:cNvPr>
          <p:cNvSpPr txBox="1"/>
          <p:nvPr/>
        </p:nvSpPr>
        <p:spPr>
          <a:xfrm>
            <a:off x="350373" y="-263938"/>
            <a:ext cx="8801138" cy="1150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000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Edwardian" panose="02040603050506020204" pitchFamily="18" charset="0"/>
                <a:ea typeface="微软雅黑" panose="020B0503020204020204" pitchFamily="34" charset="-122"/>
              </a:rPr>
              <a:t>Thứ … ngày … tháng … năm …</a:t>
            </a:r>
          </a:p>
        </p:txBody>
      </p:sp>
    </p:spTree>
    <p:extLst>
      <p:ext uri="{BB962C8B-B14F-4D97-AF65-F5344CB8AC3E}">
        <p14:creationId xmlns:p14="http://schemas.microsoft.com/office/powerpoint/2010/main" val="40875540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3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82280" y="2626185"/>
            <a:ext cx="1123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Muốn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tìm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số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bị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trừ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, ta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lấy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hiệu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cộng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với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 số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trừ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vi-VN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2924233" y="5255092"/>
            <a:ext cx="5130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9 900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82280" y="1082094"/>
            <a:ext cx="11867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>
                <a:solidFill>
                  <a:srgbClr val="FF5050"/>
                </a:solidFill>
              </a:rPr>
              <a:t>d) </a:t>
            </a:r>
            <a:r>
              <a:rPr lang="en-GB" sz="4000" dirty="0">
                <a:solidFill>
                  <a:srgbClr val="0070C0"/>
                </a:solidFill>
              </a:rPr>
              <a:t>.?.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 – 4 730 = 5 170</a:t>
            </a:r>
          </a:p>
          <a:p>
            <a:pPr algn="just"/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GB" sz="4000" dirty="0">
                <a:solidFill>
                  <a:srgbClr val="FF5050"/>
                </a:solidFill>
              </a:rPr>
              <a:t>A. 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9 900			</a:t>
            </a:r>
            <a:r>
              <a:rPr lang="en-GB" sz="4000" dirty="0">
                <a:solidFill>
                  <a:srgbClr val="FF5050"/>
                </a:solidFill>
              </a:rPr>
              <a:t>B. 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10 000		</a:t>
            </a:r>
            <a:r>
              <a:rPr lang="en-GB" sz="4000" dirty="0">
                <a:solidFill>
                  <a:srgbClr val="FF5050"/>
                </a:solidFill>
              </a:rPr>
              <a:t>C. 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440</a:t>
            </a:r>
            <a:endParaRPr lang="vi-VN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98182" y="3910772"/>
            <a:ext cx="1983399" cy="1422673"/>
            <a:chOff x="2403070" y="4259449"/>
            <a:chExt cx="1983399" cy="1422673"/>
          </a:xfrm>
        </p:grpSpPr>
        <p:grpSp>
          <p:nvGrpSpPr>
            <p:cNvPr id="13" name="Group 12"/>
            <p:cNvGrpSpPr/>
            <p:nvPr/>
          </p:nvGrpSpPr>
          <p:grpSpPr>
            <a:xfrm>
              <a:off x="2771533" y="4259449"/>
              <a:ext cx="1530222" cy="1422673"/>
              <a:chOff x="5236438" y="3888860"/>
              <a:chExt cx="1530222" cy="1422673"/>
            </a:xfrm>
          </p:grpSpPr>
          <p:sp>
            <p:nvSpPr>
              <p:cNvPr id="28" name="Hộp Văn bản 30">
                <a:extLst>
                  <a:ext uri="{FF2B5EF4-FFF2-40B4-BE49-F238E27FC236}">
                    <a16:creationId xmlns:a16="http://schemas.microsoft.com/office/drawing/2014/main" id="{42F67E33-B497-A4DD-05FC-169F91395116}"/>
                  </a:ext>
                </a:extLst>
              </p:cNvPr>
              <p:cNvSpPr txBox="1"/>
              <p:nvPr/>
            </p:nvSpPr>
            <p:spPr>
              <a:xfrm>
                <a:off x="5236438" y="4603647"/>
                <a:ext cx="153022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000" dirty="0">
                    <a:solidFill>
                      <a:schemeClr val="bg2">
                        <a:lumMod val="10000"/>
                      </a:schemeClr>
                    </a:solidFill>
                    <a:cs typeface="Times New Roman" panose="02020603050405020304" pitchFamily="18" charset="0"/>
                  </a:rPr>
                  <a:t>4 730</a:t>
                </a:r>
                <a:endParaRPr lang="en-US" sz="4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9" name="Hộp Văn bản 31">
                <a:extLst>
                  <a:ext uri="{FF2B5EF4-FFF2-40B4-BE49-F238E27FC236}">
                    <a16:creationId xmlns:a16="http://schemas.microsoft.com/office/drawing/2014/main" id="{FDA25A0E-6CA8-F627-9F54-C34A3E9BD581}"/>
                  </a:ext>
                </a:extLst>
              </p:cNvPr>
              <p:cNvSpPr txBox="1"/>
              <p:nvPr/>
            </p:nvSpPr>
            <p:spPr>
              <a:xfrm>
                <a:off x="5241452" y="3888860"/>
                <a:ext cx="150542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000" dirty="0">
                    <a:solidFill>
                      <a:schemeClr val="bg2">
                        <a:lumMod val="10000"/>
                      </a:schemeClr>
                    </a:solidFill>
                    <a:cs typeface="Times New Roman" panose="02020603050405020304" pitchFamily="18" charset="0"/>
                  </a:rPr>
                  <a:t>5 170</a:t>
                </a:r>
                <a:endParaRPr lang="en-US" sz="4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403070" y="4573680"/>
              <a:ext cx="1983399" cy="1058127"/>
              <a:chOff x="6301056" y="2918018"/>
              <a:chExt cx="1983399" cy="1058127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V="1">
                <a:off x="6333525" y="3947537"/>
                <a:ext cx="1950930" cy="28608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Hộp Văn bản 30">
                <a:extLst>
                  <a:ext uri="{FF2B5EF4-FFF2-40B4-BE49-F238E27FC236}">
                    <a16:creationId xmlns:a16="http://schemas.microsoft.com/office/drawing/2014/main" id="{42F67E33-B497-A4DD-05FC-169F91395116}"/>
                  </a:ext>
                </a:extLst>
              </p:cNvPr>
              <p:cNvSpPr txBox="1"/>
              <p:nvPr/>
            </p:nvSpPr>
            <p:spPr>
              <a:xfrm>
                <a:off x="6301056" y="2918018"/>
                <a:ext cx="111574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000" dirty="0">
                    <a:solidFill>
                      <a:schemeClr val="bg2">
                        <a:lumMod val="10000"/>
                      </a:schemeClr>
                    </a:solidFill>
                    <a:cs typeface="Times New Roman" panose="02020603050405020304" pitchFamily="18" charset="0"/>
                  </a:rPr>
                  <a:t>+</a:t>
                </a:r>
                <a:endParaRPr lang="en-US" sz="4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95552" y="3454901"/>
            <a:ext cx="1123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Ta </a:t>
            </a:r>
            <a:r>
              <a:rPr lang="en-GB" sz="4000" dirty="0" err="1">
                <a:solidFill>
                  <a:schemeClr val="bg2">
                    <a:lumMod val="10000"/>
                  </a:schemeClr>
                </a:solidFill>
              </a:rPr>
              <a:t>lấy</a:t>
            </a:r>
            <a:r>
              <a:rPr lang="en-GB" sz="4000" dirty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vi-VN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9" name="Hình Bầu dục 5">
            <a:extLst>
              <a:ext uri="{FF2B5EF4-FFF2-40B4-BE49-F238E27FC236}">
                <a16:creationId xmlns:a16="http://schemas.microsoft.com/office/drawing/2014/main" id="{6A67361A-58D2-6EE0-AE99-C9E64FD4879E}"/>
              </a:ext>
            </a:extLst>
          </p:cNvPr>
          <p:cNvSpPr/>
          <p:nvPr/>
        </p:nvSpPr>
        <p:spPr>
          <a:xfrm>
            <a:off x="1169551" y="1681908"/>
            <a:ext cx="764274" cy="784830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7" t="5726" r="948" b="51341"/>
          <a:stretch/>
        </p:blipFill>
        <p:spPr>
          <a:xfrm>
            <a:off x="6358541" y="3334071"/>
            <a:ext cx="4596883" cy="31213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4991636" y="3864031"/>
            <a:ext cx="2449008" cy="285321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9627709" y="3162521"/>
            <a:ext cx="2278967" cy="2655107"/>
          </a:xfrm>
          <a:prstGeom prst="rect">
            <a:avLst/>
          </a:prstGeom>
        </p:spPr>
      </p:pic>
      <p:grpSp>
        <p:nvGrpSpPr>
          <p:cNvPr id="37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683857" y="421917"/>
            <a:ext cx="10391396" cy="707886"/>
            <a:chOff x="1169225" y="243763"/>
            <a:chExt cx="10391396" cy="707886"/>
          </a:xfrm>
        </p:grpSpPr>
        <p:sp>
          <p:nvSpPr>
            <p:cNvPr id="38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08984" y="291497"/>
              <a:ext cx="965163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Chọn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ý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trả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lời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bg2">
                      <a:lumMod val="25000"/>
                    </a:schemeClr>
                  </a:solidFill>
                </a:rPr>
                <a:t>đúng</a:t>
              </a:r>
              <a:r>
                <a:rPr lang="en-US" sz="3500" b="1" dirty="0">
                  <a:solidFill>
                    <a:schemeClr val="bg2">
                      <a:lumMod val="25000"/>
                    </a:schemeClr>
                  </a:solidFill>
                </a:rPr>
                <a:t>.</a:t>
              </a:r>
              <a:endParaRPr lang="vi-VN" sz="35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1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42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2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6834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3" grpId="0"/>
      <p:bldP spid="35" grpId="0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2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684115" y="338080"/>
            <a:ext cx="10428295" cy="784830"/>
            <a:chOff x="1169225" y="173626"/>
            <a:chExt cx="10428295" cy="784830"/>
          </a:xfrm>
        </p:grpSpPr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45883" y="173626"/>
              <a:ext cx="965163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4500" b="1" dirty="0" err="1">
                  <a:solidFill>
                    <a:schemeClr val="bg2">
                      <a:lumMod val="25000"/>
                    </a:schemeClr>
                  </a:solidFill>
                </a:rPr>
                <a:t>Đặt</a:t>
              </a:r>
              <a:r>
                <a:rPr lang="en-GB" sz="4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4500" b="1" dirty="0" err="1">
                  <a:solidFill>
                    <a:schemeClr val="bg2">
                      <a:lumMod val="25000"/>
                    </a:schemeClr>
                  </a:solidFill>
                </a:rPr>
                <a:t>tính</a:t>
              </a:r>
              <a:r>
                <a:rPr lang="en-GB" sz="4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4500" b="1" dirty="0" err="1">
                  <a:solidFill>
                    <a:schemeClr val="bg2">
                      <a:lumMod val="25000"/>
                    </a:schemeClr>
                  </a:solidFill>
                </a:rPr>
                <a:t>rồi</a:t>
              </a:r>
              <a:r>
                <a:rPr lang="en-GB" sz="4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4500" b="1" dirty="0" err="1">
                  <a:solidFill>
                    <a:schemeClr val="bg2">
                      <a:lumMod val="25000"/>
                    </a:schemeClr>
                  </a:solidFill>
                </a:rPr>
                <a:t>tính</a:t>
              </a:r>
              <a:r>
                <a:rPr lang="en-GB" sz="4500" b="1" dirty="0">
                  <a:solidFill>
                    <a:schemeClr val="bg2">
                      <a:lumMod val="25000"/>
                    </a:schemeClr>
                  </a:solidFill>
                </a:rPr>
                <a:t>.</a:t>
              </a:r>
              <a:endParaRPr lang="vi-VN" sz="45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3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4115" y="1323514"/>
            <a:ext cx="10933741" cy="3366291"/>
            <a:chOff x="235034" y="1165293"/>
            <a:chExt cx="9168581" cy="33662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245920" y="1175465"/>
              <a:ext cx="373247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5000" dirty="0">
                  <a:solidFill>
                    <a:srgbClr val="FF5050"/>
                  </a:solidFill>
                </a:rPr>
                <a:t>a) </a:t>
              </a:r>
              <a:r>
                <a:rPr lang="en-GB" sz="5000" dirty="0">
                  <a:solidFill>
                    <a:schemeClr val="bg2">
                      <a:lumMod val="25000"/>
                    </a:schemeClr>
                  </a:solidFill>
                </a:rPr>
                <a:t>6 381 + 1 071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5707181" y="1165293"/>
              <a:ext cx="369643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5000" dirty="0">
                  <a:solidFill>
                    <a:srgbClr val="FF5050"/>
                  </a:solidFill>
                </a:rPr>
                <a:t>b) </a:t>
              </a:r>
              <a:r>
                <a:rPr lang="en-GB" sz="5000" dirty="0">
                  <a:solidFill>
                    <a:schemeClr val="bg2">
                      <a:lumMod val="25000"/>
                    </a:schemeClr>
                  </a:solidFill>
                </a:rPr>
                <a:t>833 + 1 548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235034" y="2219527"/>
              <a:ext cx="404813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5000" dirty="0">
                  <a:solidFill>
                    <a:srgbClr val="FF5050"/>
                  </a:solidFill>
                </a:rPr>
                <a:t>c) </a:t>
              </a:r>
              <a:r>
                <a:rPr lang="en-GB" sz="5000" dirty="0">
                  <a:solidFill>
                    <a:schemeClr val="bg2">
                      <a:lumMod val="25000"/>
                    </a:schemeClr>
                  </a:solidFill>
                </a:rPr>
                <a:t>5 486 – 2 485</a:t>
              </a:r>
            </a:p>
            <a:p>
              <a:pPr algn="just"/>
              <a:r>
                <a:rPr lang="en-GB" sz="5000" dirty="0">
                  <a:solidFill>
                    <a:schemeClr val="bg2">
                      <a:lumMod val="25000"/>
                    </a:schemeClr>
                  </a:solidFill>
                </a:rPr>
                <a:t>	</a:t>
              </a:r>
              <a:endParaRPr lang="vi-VN" sz="5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5654356" y="2130927"/>
              <a:ext cx="3732472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5000" dirty="0">
                  <a:solidFill>
                    <a:srgbClr val="FF5050"/>
                  </a:solidFill>
                </a:rPr>
                <a:t>d) </a:t>
              </a:r>
              <a:r>
                <a:rPr lang="en-GB" sz="5000" dirty="0">
                  <a:solidFill>
                    <a:schemeClr val="bg2">
                      <a:lumMod val="25000"/>
                    </a:schemeClr>
                  </a:solidFill>
                </a:rPr>
                <a:t>2 617 – 1 909</a:t>
              </a:r>
            </a:p>
            <a:p>
              <a:pPr algn="just"/>
              <a:endParaRPr lang="vi-VN" sz="5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22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4038458" y="3355275"/>
            <a:ext cx="8033359" cy="2492990"/>
            <a:chOff x="4179823" y="77135"/>
            <a:chExt cx="8252015" cy="3675063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4179823" y="77135"/>
              <a:ext cx="8252015" cy="36750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CÙNG THỰC HIỆN</a:t>
              </a:r>
            </a:p>
          </p:txBody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4179823" y="320504"/>
              <a:ext cx="8252012" cy="34708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6E67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CÙNG THỰC HIỆN</a:t>
              </a:r>
              <a:endParaRPr lang="en-US" sz="12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6" t="12359" r="6952"/>
          <a:stretch/>
        </p:blipFill>
        <p:spPr>
          <a:xfrm flipH="1">
            <a:off x="-429813" y="3030650"/>
            <a:ext cx="5478367" cy="418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3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37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179614" y="1310301"/>
            <a:ext cx="44510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5000" dirty="0">
                <a:solidFill>
                  <a:srgbClr val="FF5050"/>
                </a:solidFill>
              </a:rPr>
              <a:t>a) </a:t>
            </a:r>
            <a:r>
              <a:rPr lang="en-GB" sz="5000" dirty="0">
                <a:solidFill>
                  <a:srgbClr val="181717"/>
                </a:solidFill>
              </a:rPr>
              <a:t>6 381 + 1 071</a:t>
            </a:r>
          </a:p>
        </p:txBody>
      </p:sp>
      <p:sp>
        <p:nvSpPr>
          <p:cNvPr id="12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3060555" y="4947604"/>
            <a:ext cx="5315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rgbClr val="FF5050"/>
                </a:solidFill>
              </a:rPr>
              <a:t>2</a:t>
            </a:r>
            <a:endParaRPr lang="en-US" sz="8000" b="1" dirty="0">
              <a:solidFill>
                <a:srgbClr val="FF505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63898" y="2248275"/>
            <a:ext cx="4178883" cy="2697084"/>
            <a:chOff x="2093981" y="4073709"/>
            <a:chExt cx="1889288" cy="2697084"/>
          </a:xfrm>
        </p:grpSpPr>
        <p:grpSp>
          <p:nvGrpSpPr>
            <p:cNvPr id="14" name="Group 13"/>
            <p:cNvGrpSpPr/>
            <p:nvPr/>
          </p:nvGrpSpPr>
          <p:grpSpPr>
            <a:xfrm>
              <a:off x="2445918" y="4073709"/>
              <a:ext cx="1537351" cy="2697084"/>
              <a:chOff x="4910823" y="3703120"/>
              <a:chExt cx="1537351" cy="2697084"/>
            </a:xfrm>
          </p:grpSpPr>
          <p:sp>
            <p:nvSpPr>
              <p:cNvPr id="22" name="Hộp Văn bản 30">
                <a:extLst>
                  <a:ext uri="{FF2B5EF4-FFF2-40B4-BE49-F238E27FC236}">
                    <a16:creationId xmlns:a16="http://schemas.microsoft.com/office/drawing/2014/main" id="{42F67E33-B497-A4DD-05FC-169F91395116}"/>
                  </a:ext>
                </a:extLst>
              </p:cNvPr>
              <p:cNvSpPr txBox="1"/>
              <p:nvPr/>
            </p:nvSpPr>
            <p:spPr>
              <a:xfrm>
                <a:off x="4917952" y="5076765"/>
                <a:ext cx="153022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8000" dirty="0">
                    <a:solidFill>
                      <a:schemeClr val="bg2">
                        <a:lumMod val="10000"/>
                      </a:schemeClr>
                    </a:solidFill>
                    <a:cs typeface="Times New Roman" panose="02020603050405020304" pitchFamily="18" charset="0"/>
                  </a:rPr>
                  <a:t>1 071</a:t>
                </a:r>
                <a:endParaRPr lang="en-US" sz="8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3" name="Hộp Văn bản 31">
                <a:extLst>
                  <a:ext uri="{FF2B5EF4-FFF2-40B4-BE49-F238E27FC236}">
                    <a16:creationId xmlns:a16="http://schemas.microsoft.com/office/drawing/2014/main" id="{FDA25A0E-6CA8-F627-9F54-C34A3E9BD581}"/>
                  </a:ext>
                </a:extLst>
              </p:cNvPr>
              <p:cNvSpPr txBox="1"/>
              <p:nvPr/>
            </p:nvSpPr>
            <p:spPr>
              <a:xfrm>
                <a:off x="4910823" y="3703120"/>
                <a:ext cx="150542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8000" dirty="0">
                    <a:solidFill>
                      <a:schemeClr val="bg2">
                        <a:lumMod val="10000"/>
                      </a:schemeClr>
                    </a:solidFill>
                    <a:cs typeface="Times New Roman" panose="02020603050405020304" pitchFamily="18" charset="0"/>
                  </a:rPr>
                  <a:t>6 381</a:t>
                </a:r>
                <a:endParaRPr lang="en-US" sz="8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093981" y="4554885"/>
              <a:ext cx="1680246" cy="2185071"/>
              <a:chOff x="5991967" y="2899223"/>
              <a:chExt cx="1680246" cy="2185071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6072174" y="5059198"/>
                <a:ext cx="1600039" cy="25096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Hộp Văn bản 30">
                <a:extLst>
                  <a:ext uri="{FF2B5EF4-FFF2-40B4-BE49-F238E27FC236}">
                    <a16:creationId xmlns:a16="http://schemas.microsoft.com/office/drawing/2014/main" id="{42F67E33-B497-A4DD-05FC-169F91395116}"/>
                  </a:ext>
                </a:extLst>
              </p:cNvPr>
              <p:cNvSpPr txBox="1"/>
              <p:nvPr/>
            </p:nvSpPr>
            <p:spPr>
              <a:xfrm>
                <a:off x="5991967" y="2899223"/>
                <a:ext cx="111574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8000" dirty="0">
                    <a:solidFill>
                      <a:schemeClr val="bg2">
                        <a:lumMod val="10000"/>
                      </a:schemeClr>
                    </a:solidFill>
                    <a:cs typeface="Times New Roman" panose="02020603050405020304" pitchFamily="18" charset="0"/>
                  </a:rPr>
                  <a:t>+</a:t>
                </a:r>
                <a:endParaRPr lang="en-US" sz="8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877753" y="1122910"/>
            <a:ext cx="7046883" cy="1596305"/>
            <a:chOff x="4877753" y="861218"/>
            <a:chExt cx="7046883" cy="1857997"/>
          </a:xfrm>
        </p:grpSpPr>
        <p:sp>
          <p:nvSpPr>
            <p:cNvPr id="30" name="Rounded Rectangle 29"/>
            <p:cNvSpPr/>
            <p:nvPr/>
          </p:nvSpPr>
          <p:spPr>
            <a:xfrm>
              <a:off x="4877753" y="861218"/>
              <a:ext cx="7046883" cy="1857997"/>
            </a:xfrm>
            <a:prstGeom prst="roundRect">
              <a:avLst/>
            </a:prstGeom>
            <a:solidFill>
              <a:srgbClr val="FCDC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ộp Văn bản 30">
              <a:extLst>
                <a:ext uri="{FF2B5EF4-FFF2-40B4-BE49-F238E27FC236}">
                  <a16:creationId xmlns:a16="http://schemas.microsoft.com/office/drawing/2014/main" id="{42F67E33-B497-A4DD-05FC-169F91395116}"/>
                </a:ext>
              </a:extLst>
            </p:cNvPr>
            <p:cNvSpPr txBox="1"/>
            <p:nvPr/>
          </p:nvSpPr>
          <p:spPr>
            <a:xfrm>
              <a:off x="4928943" y="1156816"/>
              <a:ext cx="6995693" cy="12538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32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- Ta đặt các chữ số các hàng nghìn, trăm, chục, đơn vị thẳng hàng với nhau.</a:t>
              </a:r>
              <a:endParaRPr lang="en-US" sz="3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928943" y="2805799"/>
            <a:ext cx="7046883" cy="3579470"/>
            <a:chOff x="4928943" y="2805799"/>
            <a:chExt cx="7046883" cy="3579470"/>
          </a:xfrm>
        </p:grpSpPr>
        <p:sp>
          <p:nvSpPr>
            <p:cNvPr id="31" name="Rounded Rectangle 30"/>
            <p:cNvSpPr/>
            <p:nvPr/>
          </p:nvSpPr>
          <p:spPr>
            <a:xfrm>
              <a:off x="4928943" y="2854410"/>
              <a:ext cx="7046883" cy="3530859"/>
            </a:xfrm>
            <a:prstGeom prst="roundRect">
              <a:avLst/>
            </a:prstGeom>
            <a:solidFill>
              <a:srgbClr val="FCDC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ộp Văn bản 30">
              <a:extLst>
                <a:ext uri="{FF2B5EF4-FFF2-40B4-BE49-F238E27FC236}">
                  <a16:creationId xmlns:a16="http://schemas.microsoft.com/office/drawing/2014/main" id="{42F67E33-B497-A4DD-05FC-169F91395116}"/>
                </a:ext>
              </a:extLst>
            </p:cNvPr>
            <p:cNvSpPr txBox="1"/>
            <p:nvPr/>
          </p:nvSpPr>
          <p:spPr>
            <a:xfrm>
              <a:off x="5030965" y="2805799"/>
              <a:ext cx="6944861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35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- Ta bắt đầu cộng từ phải sang trái:</a:t>
              </a:r>
            </a:p>
            <a:p>
              <a:r>
                <a:rPr lang="en-GB" sz="3500" dirty="0">
                  <a:solidFill>
                    <a:schemeClr val="bg2">
                      <a:lumMod val="10000"/>
                    </a:schemeClr>
                  </a:solidFill>
                </a:rPr>
                <a:t>	</a:t>
              </a:r>
              <a:endParaRPr lang="en-US" sz="35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453675" y="3378264"/>
            <a:ext cx="479515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+ 1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cộng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1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bằng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2,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2. </a:t>
            </a:r>
            <a:endParaRPr lang="en-US" sz="3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62209" y="4009188"/>
            <a:ext cx="608237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+ 8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cộng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7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bằng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15,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5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nhớ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1.</a:t>
            </a:r>
            <a:endParaRPr lang="en-US" sz="3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62209" y="4636690"/>
            <a:ext cx="62619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+ 3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cộng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0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bằng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3,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thêm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1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bằng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4,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4.</a:t>
            </a:r>
            <a:endParaRPr lang="en-US" sz="3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04170" y="5754327"/>
            <a:ext cx="469417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+ 6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cộng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1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bằng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7,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7.</a:t>
            </a:r>
            <a:endParaRPr lang="en-US" sz="3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2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2469571" y="4944289"/>
            <a:ext cx="5315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rgbClr val="FF5050"/>
                </a:solidFill>
              </a:rPr>
              <a:t>5</a:t>
            </a:r>
            <a:endParaRPr lang="en-US" sz="8000" b="1" dirty="0">
              <a:solidFill>
                <a:srgbClr val="FF5050"/>
              </a:solidFill>
            </a:endParaRPr>
          </a:p>
        </p:txBody>
      </p:sp>
      <p:sp>
        <p:nvSpPr>
          <p:cNvPr id="33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1878587" y="4947604"/>
            <a:ext cx="5315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rgbClr val="FF5050"/>
                </a:solidFill>
              </a:rPr>
              <a:t>4</a:t>
            </a:r>
            <a:endParaRPr lang="en-US" sz="8000" b="1" dirty="0">
              <a:solidFill>
                <a:srgbClr val="FF5050"/>
              </a:solidFill>
            </a:endParaRPr>
          </a:p>
        </p:txBody>
      </p:sp>
      <p:sp>
        <p:nvSpPr>
          <p:cNvPr id="34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1218765" y="4944288"/>
            <a:ext cx="5315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rgbClr val="FF5050"/>
                </a:solidFill>
              </a:rPr>
              <a:t>7</a:t>
            </a:r>
            <a:endParaRPr lang="en-US" sz="8000" b="1" dirty="0">
              <a:solidFill>
                <a:srgbClr val="FF5050"/>
              </a:solidFill>
            </a:endParaRPr>
          </a:p>
        </p:txBody>
      </p:sp>
      <p:grpSp>
        <p:nvGrpSpPr>
          <p:cNvPr id="38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684115" y="338080"/>
            <a:ext cx="10428295" cy="784830"/>
            <a:chOff x="1169225" y="173626"/>
            <a:chExt cx="10428295" cy="784830"/>
          </a:xfrm>
        </p:grpSpPr>
        <p:sp>
          <p:nvSpPr>
            <p:cNvPr id="39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45883" y="173626"/>
              <a:ext cx="965163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4500" b="1" dirty="0" err="1">
                  <a:solidFill>
                    <a:schemeClr val="bg2">
                      <a:lumMod val="25000"/>
                    </a:schemeClr>
                  </a:solidFill>
                </a:rPr>
                <a:t>Đặt</a:t>
              </a:r>
              <a:r>
                <a:rPr lang="en-GB" sz="4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4500" b="1" dirty="0" err="1">
                  <a:solidFill>
                    <a:schemeClr val="bg2">
                      <a:lumMod val="25000"/>
                    </a:schemeClr>
                  </a:solidFill>
                </a:rPr>
                <a:t>tính</a:t>
              </a:r>
              <a:r>
                <a:rPr lang="en-GB" sz="4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4500" b="1" dirty="0" err="1">
                  <a:solidFill>
                    <a:schemeClr val="bg2">
                      <a:lumMod val="25000"/>
                    </a:schemeClr>
                  </a:solidFill>
                </a:rPr>
                <a:t>rồi</a:t>
              </a:r>
              <a:r>
                <a:rPr lang="en-GB" sz="4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4500" b="1" dirty="0" err="1">
                  <a:solidFill>
                    <a:schemeClr val="bg2">
                      <a:lumMod val="25000"/>
                    </a:schemeClr>
                  </a:solidFill>
                </a:rPr>
                <a:t>tính</a:t>
              </a:r>
              <a:r>
                <a:rPr lang="en-GB" sz="4500" b="1" dirty="0">
                  <a:solidFill>
                    <a:schemeClr val="bg2">
                      <a:lumMod val="25000"/>
                    </a:schemeClr>
                  </a:solidFill>
                </a:rPr>
                <a:t>.</a:t>
              </a:r>
              <a:endParaRPr lang="vi-VN" sz="45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0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41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3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5765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6" grpId="0"/>
      <p:bldP spid="26" grpId="0"/>
      <p:bldP spid="27" grpId="0"/>
      <p:bldP spid="28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38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3006202" y="4947604"/>
            <a:ext cx="5315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rgbClr val="FF5050"/>
                </a:solidFill>
              </a:rPr>
              <a:t>1</a:t>
            </a:r>
            <a:endParaRPr lang="en-US" sz="8000" b="1" dirty="0">
              <a:solidFill>
                <a:srgbClr val="FF505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63898" y="2263403"/>
            <a:ext cx="4827411" cy="2681956"/>
            <a:chOff x="2093981" y="4088837"/>
            <a:chExt cx="2182490" cy="2681956"/>
          </a:xfrm>
        </p:grpSpPr>
        <p:grpSp>
          <p:nvGrpSpPr>
            <p:cNvPr id="14" name="Group 13"/>
            <p:cNvGrpSpPr/>
            <p:nvPr/>
          </p:nvGrpSpPr>
          <p:grpSpPr>
            <a:xfrm>
              <a:off x="2453047" y="4088837"/>
              <a:ext cx="1823424" cy="2681956"/>
              <a:chOff x="4917952" y="3718248"/>
              <a:chExt cx="1823424" cy="2681956"/>
            </a:xfrm>
          </p:grpSpPr>
          <p:sp>
            <p:nvSpPr>
              <p:cNvPr id="22" name="Hộp Văn bản 30">
                <a:extLst>
                  <a:ext uri="{FF2B5EF4-FFF2-40B4-BE49-F238E27FC236}">
                    <a16:creationId xmlns:a16="http://schemas.microsoft.com/office/drawing/2014/main" id="{42F67E33-B497-A4DD-05FC-169F91395116}"/>
                  </a:ext>
                </a:extLst>
              </p:cNvPr>
              <p:cNvSpPr txBox="1"/>
              <p:nvPr/>
            </p:nvSpPr>
            <p:spPr>
              <a:xfrm>
                <a:off x="4917952" y="5076765"/>
                <a:ext cx="153022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8000" dirty="0">
                    <a:solidFill>
                      <a:schemeClr val="bg2">
                        <a:lumMod val="10000"/>
                      </a:schemeClr>
                    </a:solidFill>
                    <a:cs typeface="Times New Roman" panose="02020603050405020304" pitchFamily="18" charset="0"/>
                  </a:rPr>
                  <a:t>1 548</a:t>
                </a:r>
                <a:endParaRPr lang="en-US" sz="8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3" name="Hộp Văn bản 31">
                <a:extLst>
                  <a:ext uri="{FF2B5EF4-FFF2-40B4-BE49-F238E27FC236}">
                    <a16:creationId xmlns:a16="http://schemas.microsoft.com/office/drawing/2014/main" id="{FDA25A0E-6CA8-F627-9F54-C34A3E9BD581}"/>
                  </a:ext>
                </a:extLst>
              </p:cNvPr>
              <p:cNvSpPr txBox="1"/>
              <p:nvPr/>
            </p:nvSpPr>
            <p:spPr>
              <a:xfrm>
                <a:off x="5235950" y="3718248"/>
                <a:ext cx="150542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8000" dirty="0">
                    <a:solidFill>
                      <a:schemeClr val="bg2">
                        <a:lumMod val="10000"/>
                      </a:schemeClr>
                    </a:solidFill>
                    <a:cs typeface="Times New Roman" panose="02020603050405020304" pitchFamily="18" charset="0"/>
                  </a:rPr>
                  <a:t>833</a:t>
                </a:r>
                <a:endParaRPr lang="en-US" sz="8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093981" y="4554885"/>
              <a:ext cx="1680246" cy="2185071"/>
              <a:chOff x="5991967" y="2899223"/>
              <a:chExt cx="1680246" cy="2185071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6072174" y="5059198"/>
                <a:ext cx="1600039" cy="25096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Hộp Văn bản 30">
                <a:extLst>
                  <a:ext uri="{FF2B5EF4-FFF2-40B4-BE49-F238E27FC236}">
                    <a16:creationId xmlns:a16="http://schemas.microsoft.com/office/drawing/2014/main" id="{42F67E33-B497-A4DD-05FC-169F91395116}"/>
                  </a:ext>
                </a:extLst>
              </p:cNvPr>
              <p:cNvSpPr txBox="1"/>
              <p:nvPr/>
            </p:nvSpPr>
            <p:spPr>
              <a:xfrm>
                <a:off x="5991967" y="2899223"/>
                <a:ext cx="111574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8000" dirty="0">
                    <a:solidFill>
                      <a:schemeClr val="bg2">
                        <a:lumMod val="10000"/>
                      </a:schemeClr>
                    </a:solidFill>
                    <a:cs typeface="Times New Roman" panose="02020603050405020304" pitchFamily="18" charset="0"/>
                  </a:rPr>
                  <a:t>+</a:t>
                </a:r>
                <a:endParaRPr lang="en-US" sz="8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877753" y="1109257"/>
            <a:ext cx="7046883" cy="1609958"/>
            <a:chOff x="4877753" y="861218"/>
            <a:chExt cx="7046883" cy="1857997"/>
          </a:xfrm>
        </p:grpSpPr>
        <p:sp>
          <p:nvSpPr>
            <p:cNvPr id="30" name="Rounded Rectangle 29"/>
            <p:cNvSpPr/>
            <p:nvPr/>
          </p:nvSpPr>
          <p:spPr>
            <a:xfrm>
              <a:off x="4877753" y="861218"/>
              <a:ext cx="7046883" cy="1857997"/>
            </a:xfrm>
            <a:prstGeom prst="roundRect">
              <a:avLst/>
            </a:prstGeom>
            <a:solidFill>
              <a:srgbClr val="FCDC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ộp Văn bản 30">
              <a:extLst>
                <a:ext uri="{FF2B5EF4-FFF2-40B4-BE49-F238E27FC236}">
                  <a16:creationId xmlns:a16="http://schemas.microsoft.com/office/drawing/2014/main" id="{42F67E33-B497-A4DD-05FC-169F91395116}"/>
                </a:ext>
              </a:extLst>
            </p:cNvPr>
            <p:cNvSpPr txBox="1"/>
            <p:nvPr/>
          </p:nvSpPr>
          <p:spPr>
            <a:xfrm>
              <a:off x="4937942" y="1127595"/>
              <a:ext cx="6926504" cy="12431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32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- Ta đặt các chữ số các hàng nghìn, trăm, chục, đơn vị thẳng hàng với nhau.</a:t>
              </a:r>
              <a:endParaRPr lang="en-US" sz="3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928943" y="2805799"/>
            <a:ext cx="7046883" cy="3579470"/>
            <a:chOff x="4928943" y="2805799"/>
            <a:chExt cx="7046883" cy="3579470"/>
          </a:xfrm>
        </p:grpSpPr>
        <p:sp>
          <p:nvSpPr>
            <p:cNvPr id="31" name="Rounded Rectangle 30"/>
            <p:cNvSpPr/>
            <p:nvPr/>
          </p:nvSpPr>
          <p:spPr>
            <a:xfrm>
              <a:off x="4928943" y="2854410"/>
              <a:ext cx="7046883" cy="3530859"/>
            </a:xfrm>
            <a:prstGeom prst="roundRect">
              <a:avLst/>
            </a:prstGeom>
            <a:solidFill>
              <a:srgbClr val="FCDC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ộp Văn bản 30">
              <a:extLst>
                <a:ext uri="{FF2B5EF4-FFF2-40B4-BE49-F238E27FC236}">
                  <a16:creationId xmlns:a16="http://schemas.microsoft.com/office/drawing/2014/main" id="{42F67E33-B497-A4DD-05FC-169F91395116}"/>
                </a:ext>
              </a:extLst>
            </p:cNvPr>
            <p:cNvSpPr txBox="1"/>
            <p:nvPr/>
          </p:nvSpPr>
          <p:spPr>
            <a:xfrm>
              <a:off x="5030965" y="2805799"/>
              <a:ext cx="6944861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35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- Ta bắt đầu cộng từ phải sang trái:</a:t>
              </a:r>
            </a:p>
            <a:p>
              <a:r>
                <a:rPr lang="en-GB" sz="3500" dirty="0">
                  <a:solidFill>
                    <a:schemeClr val="bg2">
                      <a:lumMod val="10000"/>
                    </a:schemeClr>
                  </a:solidFill>
                </a:rPr>
                <a:t>	</a:t>
              </a:r>
              <a:endParaRPr lang="en-US" sz="35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504170" y="3376526"/>
            <a:ext cx="608237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+ 3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cộng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8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bằng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11,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1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nhớ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1.</a:t>
            </a:r>
            <a:endParaRPr lang="en-US" sz="3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04170" y="3928761"/>
            <a:ext cx="646062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+ 3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cộng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4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bằng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7,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thêm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1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bằng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8,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8.</a:t>
            </a:r>
            <a:endParaRPr lang="en-US" sz="3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04170" y="5081819"/>
            <a:ext cx="626198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+ 8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cộng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5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bằng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13,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3,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nhớ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1.</a:t>
            </a:r>
            <a:endParaRPr lang="en-US" sz="3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41984" y="5724284"/>
            <a:ext cx="489345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+ 1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thêm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1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bằng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2,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2.</a:t>
            </a:r>
            <a:endParaRPr lang="en-US" sz="3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2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2469571" y="4944289"/>
            <a:ext cx="5315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rgbClr val="FF5050"/>
                </a:solidFill>
              </a:rPr>
              <a:t>8</a:t>
            </a:r>
            <a:endParaRPr lang="en-US" sz="8000" b="1" dirty="0">
              <a:solidFill>
                <a:srgbClr val="FF5050"/>
              </a:solidFill>
            </a:endParaRPr>
          </a:p>
        </p:txBody>
      </p:sp>
      <p:sp>
        <p:nvSpPr>
          <p:cNvPr id="33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1878587" y="4947604"/>
            <a:ext cx="5315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rgbClr val="FF5050"/>
                </a:solidFill>
              </a:rPr>
              <a:t>3</a:t>
            </a:r>
            <a:endParaRPr lang="en-US" sz="8000" b="1" dirty="0">
              <a:solidFill>
                <a:srgbClr val="FF5050"/>
              </a:solidFill>
            </a:endParaRPr>
          </a:p>
        </p:txBody>
      </p:sp>
      <p:sp>
        <p:nvSpPr>
          <p:cNvPr id="34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1218765" y="4944288"/>
            <a:ext cx="5315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rgbClr val="FF5050"/>
                </a:solidFill>
              </a:rPr>
              <a:t>2</a:t>
            </a:r>
            <a:endParaRPr lang="en-US" sz="8000" b="1" dirty="0">
              <a:solidFill>
                <a:srgbClr val="FF505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42473" y="1356951"/>
            <a:ext cx="44080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5000" dirty="0">
                <a:solidFill>
                  <a:srgbClr val="FF5050"/>
                </a:solidFill>
              </a:rPr>
              <a:t>b) </a:t>
            </a:r>
            <a:r>
              <a:rPr lang="en-GB" sz="5000" dirty="0">
                <a:solidFill>
                  <a:srgbClr val="181717"/>
                </a:solidFill>
              </a:rPr>
              <a:t>833 + 1 548</a:t>
            </a:r>
          </a:p>
        </p:txBody>
      </p:sp>
      <p:grpSp>
        <p:nvGrpSpPr>
          <p:cNvPr id="39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684115" y="338080"/>
            <a:ext cx="10428295" cy="784830"/>
            <a:chOff x="1169225" y="173626"/>
            <a:chExt cx="10428295" cy="784830"/>
          </a:xfrm>
        </p:grpSpPr>
        <p:sp>
          <p:nvSpPr>
            <p:cNvPr id="40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45883" y="173626"/>
              <a:ext cx="965163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4500" b="1" dirty="0" err="1">
                  <a:solidFill>
                    <a:schemeClr val="bg2">
                      <a:lumMod val="25000"/>
                    </a:schemeClr>
                  </a:solidFill>
                </a:rPr>
                <a:t>Đặt</a:t>
              </a:r>
              <a:r>
                <a:rPr lang="en-GB" sz="4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4500" b="1" dirty="0" err="1">
                  <a:solidFill>
                    <a:schemeClr val="bg2">
                      <a:lumMod val="25000"/>
                    </a:schemeClr>
                  </a:solidFill>
                </a:rPr>
                <a:t>tính</a:t>
              </a:r>
              <a:r>
                <a:rPr lang="en-GB" sz="4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4500" b="1" dirty="0" err="1">
                  <a:solidFill>
                    <a:schemeClr val="bg2">
                      <a:lumMod val="25000"/>
                    </a:schemeClr>
                  </a:solidFill>
                </a:rPr>
                <a:t>rồi</a:t>
              </a:r>
              <a:r>
                <a:rPr lang="en-GB" sz="4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4500" b="1" dirty="0" err="1">
                  <a:solidFill>
                    <a:schemeClr val="bg2">
                      <a:lumMod val="25000"/>
                    </a:schemeClr>
                  </a:solidFill>
                </a:rPr>
                <a:t>tính</a:t>
              </a:r>
              <a:r>
                <a:rPr lang="en-GB" sz="4500" b="1" dirty="0">
                  <a:solidFill>
                    <a:schemeClr val="bg2">
                      <a:lumMod val="25000"/>
                    </a:schemeClr>
                  </a:solidFill>
                </a:rPr>
                <a:t>.</a:t>
              </a:r>
              <a:endParaRPr lang="vi-VN" sz="45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1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42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3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9789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26" grpId="0"/>
      <p:bldP spid="27" grpId="0"/>
      <p:bldP spid="28" grpId="0"/>
      <p:bldP spid="32" grpId="0"/>
      <p:bldP spid="33" grpId="0"/>
      <p:bldP spid="34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39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3006202" y="4947604"/>
            <a:ext cx="5315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rgbClr val="FF5050"/>
                </a:solidFill>
              </a:rPr>
              <a:t>1</a:t>
            </a:r>
            <a:endParaRPr lang="en-US" sz="8000" b="1" dirty="0">
              <a:solidFill>
                <a:srgbClr val="FF505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1407" y="2105314"/>
            <a:ext cx="4151374" cy="2840045"/>
            <a:chOff x="2106418" y="3930748"/>
            <a:chExt cx="1876851" cy="2840045"/>
          </a:xfrm>
        </p:grpSpPr>
        <p:grpSp>
          <p:nvGrpSpPr>
            <p:cNvPr id="14" name="Group 13"/>
            <p:cNvGrpSpPr/>
            <p:nvPr/>
          </p:nvGrpSpPr>
          <p:grpSpPr>
            <a:xfrm>
              <a:off x="2445795" y="3930748"/>
              <a:ext cx="1537474" cy="2840045"/>
              <a:chOff x="4910700" y="3560159"/>
              <a:chExt cx="1537474" cy="2840045"/>
            </a:xfrm>
          </p:grpSpPr>
          <p:sp>
            <p:nvSpPr>
              <p:cNvPr id="22" name="Hộp Văn bản 30">
                <a:extLst>
                  <a:ext uri="{FF2B5EF4-FFF2-40B4-BE49-F238E27FC236}">
                    <a16:creationId xmlns:a16="http://schemas.microsoft.com/office/drawing/2014/main" id="{42F67E33-B497-A4DD-05FC-169F91395116}"/>
                  </a:ext>
                </a:extLst>
              </p:cNvPr>
              <p:cNvSpPr txBox="1"/>
              <p:nvPr/>
            </p:nvSpPr>
            <p:spPr>
              <a:xfrm>
                <a:off x="4917952" y="5076765"/>
                <a:ext cx="153022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8000" dirty="0">
                    <a:solidFill>
                      <a:schemeClr val="bg2">
                        <a:lumMod val="10000"/>
                      </a:schemeClr>
                    </a:solidFill>
                    <a:cs typeface="Times New Roman" panose="02020603050405020304" pitchFamily="18" charset="0"/>
                  </a:rPr>
                  <a:t>2 485</a:t>
                </a:r>
                <a:endParaRPr lang="en-US" sz="8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3" name="Hộp Văn bản 31">
                <a:extLst>
                  <a:ext uri="{FF2B5EF4-FFF2-40B4-BE49-F238E27FC236}">
                    <a16:creationId xmlns:a16="http://schemas.microsoft.com/office/drawing/2014/main" id="{FDA25A0E-6CA8-F627-9F54-C34A3E9BD581}"/>
                  </a:ext>
                </a:extLst>
              </p:cNvPr>
              <p:cNvSpPr txBox="1"/>
              <p:nvPr/>
            </p:nvSpPr>
            <p:spPr>
              <a:xfrm>
                <a:off x="4910700" y="3560159"/>
                <a:ext cx="150542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8000" dirty="0">
                    <a:solidFill>
                      <a:schemeClr val="bg2">
                        <a:lumMod val="10000"/>
                      </a:schemeClr>
                    </a:solidFill>
                    <a:cs typeface="Times New Roman" panose="02020603050405020304" pitchFamily="18" charset="0"/>
                  </a:rPr>
                  <a:t>5 486</a:t>
                </a:r>
                <a:endParaRPr lang="en-US" sz="8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106418" y="4153350"/>
              <a:ext cx="1667809" cy="2586606"/>
              <a:chOff x="6004404" y="2497688"/>
              <a:chExt cx="1667809" cy="2586606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6072174" y="5059198"/>
                <a:ext cx="1600039" cy="25096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Hộp Văn bản 30">
                <a:extLst>
                  <a:ext uri="{FF2B5EF4-FFF2-40B4-BE49-F238E27FC236}">
                    <a16:creationId xmlns:a16="http://schemas.microsoft.com/office/drawing/2014/main" id="{42F67E33-B497-A4DD-05FC-169F91395116}"/>
                  </a:ext>
                </a:extLst>
              </p:cNvPr>
              <p:cNvSpPr txBox="1"/>
              <p:nvPr/>
            </p:nvSpPr>
            <p:spPr>
              <a:xfrm>
                <a:off x="6004404" y="2497688"/>
                <a:ext cx="386488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8000" dirty="0">
                    <a:solidFill>
                      <a:schemeClr val="bg2">
                        <a:lumMod val="10000"/>
                      </a:schemeClr>
                    </a:solidFill>
                    <a:cs typeface="Times New Roman" panose="02020603050405020304" pitchFamily="18" charset="0"/>
                  </a:rPr>
                  <a:t>_</a:t>
                </a:r>
                <a:endParaRPr lang="en-US" sz="8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852165" y="1082722"/>
            <a:ext cx="7046883" cy="1857997"/>
            <a:chOff x="4877753" y="861218"/>
            <a:chExt cx="7046883" cy="1857997"/>
          </a:xfrm>
        </p:grpSpPr>
        <p:sp>
          <p:nvSpPr>
            <p:cNvPr id="30" name="Rounded Rectangle 29"/>
            <p:cNvSpPr/>
            <p:nvPr/>
          </p:nvSpPr>
          <p:spPr>
            <a:xfrm>
              <a:off x="4877753" y="861218"/>
              <a:ext cx="7046883" cy="1857997"/>
            </a:xfrm>
            <a:prstGeom prst="roundRect">
              <a:avLst/>
            </a:prstGeom>
            <a:solidFill>
              <a:srgbClr val="FCDC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ộp Văn bản 30">
              <a:extLst>
                <a:ext uri="{FF2B5EF4-FFF2-40B4-BE49-F238E27FC236}">
                  <a16:creationId xmlns:a16="http://schemas.microsoft.com/office/drawing/2014/main" id="{42F67E33-B497-A4DD-05FC-169F91395116}"/>
                </a:ext>
              </a:extLst>
            </p:cNvPr>
            <p:cNvSpPr txBox="1"/>
            <p:nvPr/>
          </p:nvSpPr>
          <p:spPr>
            <a:xfrm>
              <a:off x="4990810" y="1227812"/>
              <a:ext cx="692650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32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- Ta đặt các chữ số các hàng nghìn, trăm, chục, đơn vị thẳng hàng với nhau.</a:t>
              </a:r>
              <a:endParaRPr lang="en-US" sz="3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63200" y="3190384"/>
            <a:ext cx="7046883" cy="3104672"/>
            <a:chOff x="4928943" y="2805799"/>
            <a:chExt cx="7046883" cy="3104672"/>
          </a:xfrm>
        </p:grpSpPr>
        <p:sp>
          <p:nvSpPr>
            <p:cNvPr id="31" name="Rounded Rectangle 30"/>
            <p:cNvSpPr/>
            <p:nvPr/>
          </p:nvSpPr>
          <p:spPr>
            <a:xfrm>
              <a:off x="4928943" y="2854411"/>
              <a:ext cx="7046883" cy="3056060"/>
            </a:xfrm>
            <a:prstGeom prst="roundRect">
              <a:avLst/>
            </a:prstGeom>
            <a:solidFill>
              <a:srgbClr val="FCDC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ộp Văn bản 30">
              <a:extLst>
                <a:ext uri="{FF2B5EF4-FFF2-40B4-BE49-F238E27FC236}">
                  <a16:creationId xmlns:a16="http://schemas.microsoft.com/office/drawing/2014/main" id="{42F67E33-B497-A4DD-05FC-169F91395116}"/>
                </a:ext>
              </a:extLst>
            </p:cNvPr>
            <p:cNvSpPr txBox="1"/>
            <p:nvPr/>
          </p:nvSpPr>
          <p:spPr>
            <a:xfrm>
              <a:off x="5030965" y="2805799"/>
              <a:ext cx="6944861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35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- Ta bắt đầu trừ từ phải sang trái:</a:t>
              </a:r>
            </a:p>
            <a:p>
              <a:r>
                <a:rPr lang="en-GB" sz="3500" dirty="0">
                  <a:solidFill>
                    <a:schemeClr val="bg2">
                      <a:lumMod val="10000"/>
                    </a:schemeClr>
                  </a:solidFill>
                </a:rPr>
                <a:t>	</a:t>
              </a:r>
              <a:endParaRPr lang="en-US" sz="35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438427" y="3670881"/>
            <a:ext cx="440293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+ 6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trừ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5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bằng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1,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1.</a:t>
            </a:r>
            <a:endParaRPr lang="en-US" sz="3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38427" y="4313346"/>
            <a:ext cx="646062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+ 8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trừ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8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bằng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0,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0.</a:t>
            </a:r>
            <a:endParaRPr lang="en-US" sz="3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76241" y="4933952"/>
            <a:ext cx="626198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+ 4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trừ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4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bằng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0,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0.</a:t>
            </a:r>
            <a:endParaRPr lang="en-US" sz="3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76241" y="5613506"/>
            <a:ext cx="428912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+ 5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trừ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2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bằng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3, </a:t>
            </a:r>
            <a:r>
              <a:rPr lang="en-GB" sz="35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GB" sz="3500" dirty="0">
                <a:solidFill>
                  <a:schemeClr val="bg2">
                    <a:lumMod val="10000"/>
                  </a:schemeClr>
                </a:solidFill>
              </a:rPr>
              <a:t> 3</a:t>
            </a:r>
            <a:endParaRPr lang="en-US" sz="3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2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2469571" y="4944289"/>
            <a:ext cx="5315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rgbClr val="FF5050"/>
                </a:solidFill>
              </a:rPr>
              <a:t>0</a:t>
            </a:r>
            <a:endParaRPr lang="en-US" sz="8000" b="1" dirty="0">
              <a:solidFill>
                <a:srgbClr val="FF5050"/>
              </a:solidFill>
            </a:endParaRPr>
          </a:p>
        </p:txBody>
      </p:sp>
      <p:sp>
        <p:nvSpPr>
          <p:cNvPr id="33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1878587" y="4947604"/>
            <a:ext cx="5315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rgbClr val="FF5050"/>
                </a:solidFill>
              </a:rPr>
              <a:t>0</a:t>
            </a:r>
            <a:endParaRPr lang="en-US" sz="8000" b="1" dirty="0">
              <a:solidFill>
                <a:srgbClr val="FF5050"/>
              </a:solidFill>
            </a:endParaRPr>
          </a:p>
        </p:txBody>
      </p:sp>
      <p:sp>
        <p:nvSpPr>
          <p:cNvPr id="34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1218765" y="4944288"/>
            <a:ext cx="5315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rgbClr val="FF5050"/>
                </a:solidFill>
              </a:rPr>
              <a:t>3</a:t>
            </a:r>
            <a:endParaRPr lang="en-US" sz="8000" b="1" dirty="0">
              <a:solidFill>
                <a:srgbClr val="FF505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209721" y="1357297"/>
            <a:ext cx="48274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5000" dirty="0">
                <a:solidFill>
                  <a:srgbClr val="FF5050"/>
                </a:solidFill>
              </a:rPr>
              <a:t>c) </a:t>
            </a:r>
            <a:r>
              <a:rPr lang="en-GB" sz="5000" dirty="0">
                <a:solidFill>
                  <a:srgbClr val="181717"/>
                </a:solidFill>
              </a:rPr>
              <a:t>5 486 – 2 485</a:t>
            </a:r>
          </a:p>
          <a:p>
            <a:pPr algn="just"/>
            <a:r>
              <a:rPr lang="en-GB" sz="5000" dirty="0">
                <a:solidFill>
                  <a:schemeClr val="bg2">
                    <a:lumMod val="25000"/>
                  </a:schemeClr>
                </a:solidFill>
              </a:rPr>
              <a:t>	</a:t>
            </a:r>
            <a:endParaRPr lang="vi-VN" sz="50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40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684115" y="338080"/>
            <a:ext cx="10428295" cy="784830"/>
            <a:chOff x="1169225" y="173626"/>
            <a:chExt cx="10428295" cy="784830"/>
          </a:xfrm>
        </p:grpSpPr>
        <p:sp>
          <p:nvSpPr>
            <p:cNvPr id="41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45883" y="173626"/>
              <a:ext cx="965163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4500" b="1" dirty="0" err="1">
                  <a:solidFill>
                    <a:schemeClr val="bg2">
                      <a:lumMod val="25000"/>
                    </a:schemeClr>
                  </a:solidFill>
                </a:rPr>
                <a:t>Đặt</a:t>
              </a:r>
              <a:r>
                <a:rPr lang="en-GB" sz="4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4500" b="1" dirty="0" err="1">
                  <a:solidFill>
                    <a:schemeClr val="bg2">
                      <a:lumMod val="25000"/>
                    </a:schemeClr>
                  </a:solidFill>
                </a:rPr>
                <a:t>tính</a:t>
              </a:r>
              <a:r>
                <a:rPr lang="en-GB" sz="4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4500" b="1" dirty="0" err="1">
                  <a:solidFill>
                    <a:schemeClr val="bg2">
                      <a:lumMod val="25000"/>
                    </a:schemeClr>
                  </a:solidFill>
                </a:rPr>
                <a:t>rồi</a:t>
              </a:r>
              <a:r>
                <a:rPr lang="en-GB" sz="4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4500" b="1" dirty="0" err="1">
                  <a:solidFill>
                    <a:schemeClr val="bg2">
                      <a:lumMod val="25000"/>
                    </a:schemeClr>
                  </a:solidFill>
                </a:rPr>
                <a:t>tính</a:t>
              </a:r>
              <a:r>
                <a:rPr lang="en-GB" sz="4500" b="1" dirty="0">
                  <a:solidFill>
                    <a:schemeClr val="bg2">
                      <a:lumMod val="25000"/>
                    </a:schemeClr>
                  </a:solidFill>
                </a:rPr>
                <a:t>.</a:t>
              </a:r>
              <a:endParaRPr lang="vi-VN" sz="45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2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43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3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8194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26" grpId="0"/>
      <p:bldP spid="27" grpId="0"/>
      <p:bldP spid="28" grpId="0"/>
      <p:bldP spid="32" grpId="0"/>
      <p:bldP spid="33" grpId="0"/>
      <p:bldP spid="34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39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3006202" y="4947604"/>
            <a:ext cx="5315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rgbClr val="FF5050"/>
                </a:solidFill>
              </a:rPr>
              <a:t>8</a:t>
            </a:r>
            <a:endParaRPr lang="en-US" sz="8000" b="1" dirty="0">
              <a:solidFill>
                <a:srgbClr val="FF505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1407" y="2105314"/>
            <a:ext cx="4151374" cy="2840045"/>
            <a:chOff x="2106418" y="3930748"/>
            <a:chExt cx="1876851" cy="2840045"/>
          </a:xfrm>
        </p:grpSpPr>
        <p:grpSp>
          <p:nvGrpSpPr>
            <p:cNvPr id="14" name="Group 13"/>
            <p:cNvGrpSpPr/>
            <p:nvPr/>
          </p:nvGrpSpPr>
          <p:grpSpPr>
            <a:xfrm>
              <a:off x="2445795" y="3930748"/>
              <a:ext cx="1537474" cy="2840045"/>
              <a:chOff x="4910700" y="3560159"/>
              <a:chExt cx="1537474" cy="2840045"/>
            </a:xfrm>
          </p:grpSpPr>
          <p:sp>
            <p:nvSpPr>
              <p:cNvPr id="22" name="Hộp Văn bản 30">
                <a:extLst>
                  <a:ext uri="{FF2B5EF4-FFF2-40B4-BE49-F238E27FC236}">
                    <a16:creationId xmlns:a16="http://schemas.microsoft.com/office/drawing/2014/main" id="{42F67E33-B497-A4DD-05FC-169F91395116}"/>
                  </a:ext>
                </a:extLst>
              </p:cNvPr>
              <p:cNvSpPr txBox="1"/>
              <p:nvPr/>
            </p:nvSpPr>
            <p:spPr>
              <a:xfrm>
                <a:off x="4917952" y="5076765"/>
                <a:ext cx="153022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8000" dirty="0">
                    <a:solidFill>
                      <a:schemeClr val="bg2">
                        <a:lumMod val="10000"/>
                      </a:schemeClr>
                    </a:solidFill>
                    <a:cs typeface="Times New Roman" panose="02020603050405020304" pitchFamily="18" charset="0"/>
                  </a:rPr>
                  <a:t>1 909</a:t>
                </a:r>
                <a:endParaRPr lang="en-US" sz="8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3" name="Hộp Văn bản 31">
                <a:extLst>
                  <a:ext uri="{FF2B5EF4-FFF2-40B4-BE49-F238E27FC236}">
                    <a16:creationId xmlns:a16="http://schemas.microsoft.com/office/drawing/2014/main" id="{FDA25A0E-6CA8-F627-9F54-C34A3E9BD581}"/>
                  </a:ext>
                </a:extLst>
              </p:cNvPr>
              <p:cNvSpPr txBox="1"/>
              <p:nvPr/>
            </p:nvSpPr>
            <p:spPr>
              <a:xfrm>
                <a:off x="4910700" y="3560159"/>
                <a:ext cx="150542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8000" dirty="0">
                    <a:solidFill>
                      <a:schemeClr val="bg2">
                        <a:lumMod val="10000"/>
                      </a:schemeClr>
                    </a:solidFill>
                    <a:cs typeface="Times New Roman" panose="02020603050405020304" pitchFamily="18" charset="0"/>
                  </a:rPr>
                  <a:t>2 617</a:t>
                </a:r>
                <a:endParaRPr lang="en-US" sz="8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106418" y="4153350"/>
              <a:ext cx="1667809" cy="2586606"/>
              <a:chOff x="6004404" y="2497688"/>
              <a:chExt cx="1667809" cy="2586606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6072174" y="5059198"/>
                <a:ext cx="1600039" cy="25096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Hộp Văn bản 30">
                <a:extLst>
                  <a:ext uri="{FF2B5EF4-FFF2-40B4-BE49-F238E27FC236}">
                    <a16:creationId xmlns:a16="http://schemas.microsoft.com/office/drawing/2014/main" id="{42F67E33-B497-A4DD-05FC-169F91395116}"/>
                  </a:ext>
                </a:extLst>
              </p:cNvPr>
              <p:cNvSpPr txBox="1"/>
              <p:nvPr/>
            </p:nvSpPr>
            <p:spPr>
              <a:xfrm>
                <a:off x="6004404" y="2497688"/>
                <a:ext cx="386488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8000" dirty="0">
                    <a:solidFill>
                      <a:schemeClr val="bg2">
                        <a:lumMod val="10000"/>
                      </a:schemeClr>
                    </a:solidFill>
                    <a:cs typeface="Times New Roman" panose="02020603050405020304" pitchFamily="18" charset="0"/>
                  </a:rPr>
                  <a:t>_</a:t>
                </a:r>
                <a:endParaRPr lang="en-US" sz="8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852165" y="1220066"/>
            <a:ext cx="7046883" cy="1072295"/>
            <a:chOff x="4877753" y="998562"/>
            <a:chExt cx="7046883" cy="1072295"/>
          </a:xfrm>
        </p:grpSpPr>
        <p:sp>
          <p:nvSpPr>
            <p:cNvPr id="30" name="Rounded Rectangle 29"/>
            <p:cNvSpPr/>
            <p:nvPr/>
          </p:nvSpPr>
          <p:spPr>
            <a:xfrm>
              <a:off x="4877753" y="998563"/>
              <a:ext cx="7046883" cy="1072294"/>
            </a:xfrm>
            <a:prstGeom prst="roundRect">
              <a:avLst/>
            </a:prstGeom>
            <a:solidFill>
              <a:srgbClr val="FCDC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ộp Văn bản 30">
              <a:extLst>
                <a:ext uri="{FF2B5EF4-FFF2-40B4-BE49-F238E27FC236}">
                  <a16:creationId xmlns:a16="http://schemas.microsoft.com/office/drawing/2014/main" id="{42F67E33-B497-A4DD-05FC-169F91395116}"/>
                </a:ext>
              </a:extLst>
            </p:cNvPr>
            <p:cNvSpPr txBox="1"/>
            <p:nvPr/>
          </p:nvSpPr>
          <p:spPr>
            <a:xfrm>
              <a:off x="4998132" y="998562"/>
              <a:ext cx="6926504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30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- Ta đặt các chữ số các hàng nghìn, trăm, chục, đơn vị thẳng hàng với nhau.</a:t>
              </a:r>
              <a:endParaRPr lang="en-US" sz="3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71696" y="2482314"/>
            <a:ext cx="7046883" cy="4049115"/>
            <a:chOff x="4928943" y="2805799"/>
            <a:chExt cx="7046883" cy="3475739"/>
          </a:xfrm>
        </p:grpSpPr>
        <p:sp>
          <p:nvSpPr>
            <p:cNvPr id="31" name="Rounded Rectangle 30"/>
            <p:cNvSpPr/>
            <p:nvPr/>
          </p:nvSpPr>
          <p:spPr>
            <a:xfrm>
              <a:off x="4928943" y="2854411"/>
              <a:ext cx="7046883" cy="3427127"/>
            </a:xfrm>
            <a:prstGeom prst="roundRect">
              <a:avLst/>
            </a:prstGeom>
            <a:solidFill>
              <a:srgbClr val="FCDC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ộp Văn bản 30">
              <a:extLst>
                <a:ext uri="{FF2B5EF4-FFF2-40B4-BE49-F238E27FC236}">
                  <a16:creationId xmlns:a16="http://schemas.microsoft.com/office/drawing/2014/main" id="{42F67E33-B497-A4DD-05FC-169F91395116}"/>
                </a:ext>
              </a:extLst>
            </p:cNvPr>
            <p:cNvSpPr txBox="1"/>
            <p:nvPr/>
          </p:nvSpPr>
          <p:spPr>
            <a:xfrm>
              <a:off x="5030965" y="2805799"/>
              <a:ext cx="6944861" cy="8718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30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- Ta bắt đầu trừ từ phải sang trái:</a:t>
              </a:r>
            </a:p>
            <a:p>
              <a:r>
                <a:rPr lang="en-GB" sz="3000" dirty="0">
                  <a:solidFill>
                    <a:schemeClr val="bg2">
                      <a:lumMod val="10000"/>
                    </a:schemeClr>
                  </a:solidFill>
                </a:rPr>
                <a:t>	</a:t>
              </a:r>
              <a:endParaRPr lang="en-US" sz="3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199032" y="3007055"/>
            <a:ext cx="6658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+ 7 </a:t>
            </a:r>
            <a:r>
              <a:rPr lang="en-GB" sz="3000" dirty="0" err="1">
                <a:solidFill>
                  <a:schemeClr val="bg2">
                    <a:lumMod val="10000"/>
                  </a:schemeClr>
                </a:solidFill>
              </a:rPr>
              <a:t>không</a:t>
            </a:r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3000" dirty="0" err="1">
                <a:solidFill>
                  <a:schemeClr val="bg2">
                    <a:lumMod val="10000"/>
                  </a:schemeClr>
                </a:solidFill>
              </a:rPr>
              <a:t>trừ</a:t>
            </a:r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3000" dirty="0" err="1">
                <a:solidFill>
                  <a:schemeClr val="bg2">
                    <a:lumMod val="10000"/>
                  </a:schemeClr>
                </a:solidFill>
              </a:rPr>
              <a:t>được</a:t>
            </a:r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 9, </a:t>
            </a:r>
            <a:r>
              <a:rPr lang="en-GB" sz="3000" dirty="0" err="1">
                <a:solidFill>
                  <a:schemeClr val="bg2">
                    <a:lumMod val="10000"/>
                  </a:schemeClr>
                </a:solidFill>
              </a:rPr>
              <a:t>lấy</a:t>
            </a:r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 17 </a:t>
            </a:r>
            <a:r>
              <a:rPr lang="en-GB" sz="3000" dirty="0" err="1">
                <a:solidFill>
                  <a:schemeClr val="bg2">
                    <a:lumMod val="10000"/>
                  </a:schemeClr>
                </a:solidFill>
              </a:rPr>
              <a:t>trừ</a:t>
            </a:r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 9 </a:t>
            </a:r>
            <a:r>
              <a:rPr lang="en-GB" sz="3000" dirty="0" err="1">
                <a:solidFill>
                  <a:schemeClr val="bg2">
                    <a:lumMod val="10000"/>
                  </a:schemeClr>
                </a:solidFill>
              </a:rPr>
              <a:t>bằng</a:t>
            </a:r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 8, </a:t>
            </a:r>
            <a:r>
              <a:rPr lang="en-GB" sz="30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 8, </a:t>
            </a:r>
            <a:r>
              <a:rPr lang="en-GB" sz="3000" b="1" dirty="0" err="1">
                <a:solidFill>
                  <a:schemeClr val="bg2">
                    <a:lumMod val="10000"/>
                  </a:schemeClr>
                </a:solidFill>
              </a:rPr>
              <a:t>nhớ</a:t>
            </a:r>
            <a:r>
              <a:rPr lang="en-GB" sz="3000" b="1" dirty="0">
                <a:solidFill>
                  <a:schemeClr val="bg2">
                    <a:lumMod val="10000"/>
                  </a:schemeClr>
                </a:solidFill>
              </a:rPr>
              <a:t> 1</a:t>
            </a:r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US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99032" y="4064015"/>
            <a:ext cx="67195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+ 0 </a:t>
            </a:r>
            <a:r>
              <a:rPr lang="en-GB" sz="3000" b="1" dirty="0" err="1">
                <a:solidFill>
                  <a:schemeClr val="bg2">
                    <a:lumMod val="10000"/>
                  </a:schemeClr>
                </a:solidFill>
              </a:rPr>
              <a:t>thêm</a:t>
            </a:r>
            <a:r>
              <a:rPr lang="en-GB" sz="3000" b="1" dirty="0">
                <a:solidFill>
                  <a:schemeClr val="bg2">
                    <a:lumMod val="10000"/>
                  </a:schemeClr>
                </a:solidFill>
              </a:rPr>
              <a:t> 1</a:t>
            </a:r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3000" dirty="0" err="1">
                <a:solidFill>
                  <a:schemeClr val="bg2">
                    <a:lumMod val="10000"/>
                  </a:schemeClr>
                </a:solidFill>
              </a:rPr>
              <a:t>bằng</a:t>
            </a:r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 1, 1 </a:t>
            </a:r>
            <a:r>
              <a:rPr lang="en-GB" sz="3000" dirty="0" err="1">
                <a:solidFill>
                  <a:schemeClr val="bg2">
                    <a:lumMod val="10000"/>
                  </a:schemeClr>
                </a:solidFill>
              </a:rPr>
              <a:t>trừ</a:t>
            </a:r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 1 </a:t>
            </a:r>
            <a:r>
              <a:rPr lang="en-GB" sz="3000" dirty="0" err="1">
                <a:solidFill>
                  <a:schemeClr val="bg2">
                    <a:lumMod val="10000"/>
                  </a:schemeClr>
                </a:solidFill>
              </a:rPr>
              <a:t>bằng</a:t>
            </a:r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 0, </a:t>
            </a:r>
            <a:r>
              <a:rPr lang="en-GB" sz="30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 0.</a:t>
            </a:r>
            <a:endParaRPr lang="en-US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33749" y="4765097"/>
            <a:ext cx="62619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+ 6 </a:t>
            </a:r>
            <a:r>
              <a:rPr lang="en-GB" sz="3000" dirty="0" err="1">
                <a:solidFill>
                  <a:schemeClr val="bg2">
                    <a:lumMod val="10000"/>
                  </a:schemeClr>
                </a:solidFill>
              </a:rPr>
              <a:t>không</a:t>
            </a:r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3000" dirty="0" err="1">
                <a:solidFill>
                  <a:schemeClr val="bg2">
                    <a:lumMod val="10000"/>
                  </a:schemeClr>
                </a:solidFill>
              </a:rPr>
              <a:t>trừ</a:t>
            </a:r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3000" dirty="0" err="1">
                <a:solidFill>
                  <a:schemeClr val="bg2">
                    <a:lumMod val="10000"/>
                  </a:schemeClr>
                </a:solidFill>
              </a:rPr>
              <a:t>được</a:t>
            </a:r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 9, </a:t>
            </a:r>
            <a:r>
              <a:rPr lang="en-GB" sz="3000" dirty="0" err="1">
                <a:solidFill>
                  <a:schemeClr val="bg2">
                    <a:lumMod val="10000"/>
                  </a:schemeClr>
                </a:solidFill>
              </a:rPr>
              <a:t>lấy</a:t>
            </a:r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 16 </a:t>
            </a:r>
            <a:r>
              <a:rPr lang="en-GB" sz="3000" dirty="0" err="1">
                <a:solidFill>
                  <a:schemeClr val="bg2">
                    <a:lumMod val="10000"/>
                  </a:schemeClr>
                </a:solidFill>
              </a:rPr>
              <a:t>trừ</a:t>
            </a:r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 9 </a:t>
            </a:r>
            <a:r>
              <a:rPr lang="en-GB" sz="3000" dirty="0" err="1">
                <a:solidFill>
                  <a:schemeClr val="bg2">
                    <a:lumMod val="10000"/>
                  </a:schemeClr>
                </a:solidFill>
              </a:rPr>
              <a:t>bằng</a:t>
            </a:r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 7, </a:t>
            </a:r>
            <a:r>
              <a:rPr lang="en-GB" sz="30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 7, </a:t>
            </a:r>
            <a:r>
              <a:rPr lang="en-GB" sz="3000" b="1" dirty="0" err="1">
                <a:solidFill>
                  <a:schemeClr val="bg2">
                    <a:lumMod val="10000"/>
                  </a:schemeClr>
                </a:solidFill>
              </a:rPr>
              <a:t>nhớ</a:t>
            </a:r>
            <a:r>
              <a:rPr lang="en-GB" sz="3000" b="1" dirty="0">
                <a:solidFill>
                  <a:schemeClr val="bg2">
                    <a:lumMod val="10000"/>
                  </a:schemeClr>
                </a:solidFill>
              </a:rPr>
              <a:t> 1</a:t>
            </a:r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US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33749" y="5904052"/>
            <a:ext cx="55595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+ 1 </a:t>
            </a:r>
            <a:r>
              <a:rPr lang="en-GB" sz="3000" b="1" dirty="0" err="1">
                <a:solidFill>
                  <a:schemeClr val="bg2">
                    <a:lumMod val="10000"/>
                  </a:schemeClr>
                </a:solidFill>
              </a:rPr>
              <a:t>thêm</a:t>
            </a:r>
            <a:r>
              <a:rPr lang="en-GB" sz="3000" b="1" dirty="0">
                <a:solidFill>
                  <a:schemeClr val="bg2">
                    <a:lumMod val="10000"/>
                  </a:schemeClr>
                </a:solidFill>
              </a:rPr>
              <a:t> 1</a:t>
            </a:r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3000" dirty="0" err="1">
                <a:solidFill>
                  <a:schemeClr val="bg2">
                    <a:lumMod val="10000"/>
                  </a:schemeClr>
                </a:solidFill>
              </a:rPr>
              <a:t>bằng</a:t>
            </a:r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 2, 2 </a:t>
            </a:r>
            <a:r>
              <a:rPr lang="en-GB" sz="3000" dirty="0" err="1">
                <a:solidFill>
                  <a:schemeClr val="bg2">
                    <a:lumMod val="10000"/>
                  </a:schemeClr>
                </a:solidFill>
              </a:rPr>
              <a:t>trừ</a:t>
            </a:r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 2 </a:t>
            </a:r>
            <a:r>
              <a:rPr lang="en-GB" sz="3000" dirty="0" err="1">
                <a:solidFill>
                  <a:schemeClr val="bg2">
                    <a:lumMod val="10000"/>
                  </a:schemeClr>
                </a:solidFill>
              </a:rPr>
              <a:t>bằng</a:t>
            </a:r>
            <a:r>
              <a:rPr lang="en-GB" sz="3000" dirty="0">
                <a:solidFill>
                  <a:schemeClr val="bg2">
                    <a:lumMod val="10000"/>
                  </a:schemeClr>
                </a:solidFill>
              </a:rPr>
              <a:t> 0. </a:t>
            </a:r>
          </a:p>
        </p:txBody>
      </p:sp>
      <p:sp>
        <p:nvSpPr>
          <p:cNvPr id="32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2469571" y="4944289"/>
            <a:ext cx="5315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rgbClr val="FF5050"/>
                </a:solidFill>
              </a:rPr>
              <a:t>0</a:t>
            </a:r>
            <a:endParaRPr lang="en-US" sz="8000" b="1" dirty="0">
              <a:solidFill>
                <a:srgbClr val="FF5050"/>
              </a:solidFill>
            </a:endParaRPr>
          </a:p>
        </p:txBody>
      </p:sp>
      <p:sp>
        <p:nvSpPr>
          <p:cNvPr id="33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1878587" y="4947604"/>
            <a:ext cx="5315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rgbClr val="FF5050"/>
                </a:solidFill>
              </a:rPr>
              <a:t>7</a:t>
            </a:r>
            <a:endParaRPr lang="en-US" sz="8000" b="1" dirty="0">
              <a:solidFill>
                <a:srgbClr val="FF505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251933" y="1267103"/>
            <a:ext cx="4451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5000" dirty="0">
                <a:solidFill>
                  <a:srgbClr val="FF5050"/>
                </a:solidFill>
              </a:rPr>
              <a:t>d) </a:t>
            </a:r>
            <a:r>
              <a:rPr lang="en-GB" sz="5000" dirty="0">
                <a:solidFill>
                  <a:srgbClr val="181717"/>
                </a:solidFill>
              </a:rPr>
              <a:t>2 617 – 1 909</a:t>
            </a:r>
          </a:p>
          <a:p>
            <a:pPr algn="just"/>
            <a:endParaRPr lang="vi-VN" sz="50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40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684115" y="338080"/>
            <a:ext cx="10428295" cy="784830"/>
            <a:chOff x="1169225" y="173626"/>
            <a:chExt cx="10428295" cy="784830"/>
          </a:xfrm>
        </p:grpSpPr>
        <p:sp>
          <p:nvSpPr>
            <p:cNvPr id="41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45883" y="173626"/>
              <a:ext cx="965163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4500" b="1" dirty="0" err="1">
                  <a:solidFill>
                    <a:schemeClr val="bg2">
                      <a:lumMod val="25000"/>
                    </a:schemeClr>
                  </a:solidFill>
                </a:rPr>
                <a:t>Đặt</a:t>
              </a:r>
              <a:r>
                <a:rPr lang="en-GB" sz="4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4500" b="1" dirty="0" err="1">
                  <a:solidFill>
                    <a:schemeClr val="bg2">
                      <a:lumMod val="25000"/>
                    </a:schemeClr>
                  </a:solidFill>
                </a:rPr>
                <a:t>tính</a:t>
              </a:r>
              <a:r>
                <a:rPr lang="en-GB" sz="4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4500" b="1" dirty="0" err="1">
                  <a:solidFill>
                    <a:schemeClr val="bg2">
                      <a:lumMod val="25000"/>
                    </a:schemeClr>
                  </a:solidFill>
                </a:rPr>
                <a:t>rồi</a:t>
              </a:r>
              <a:r>
                <a:rPr lang="en-GB" sz="4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4500" b="1" dirty="0" err="1">
                  <a:solidFill>
                    <a:schemeClr val="bg2">
                      <a:lumMod val="25000"/>
                    </a:schemeClr>
                  </a:solidFill>
                </a:rPr>
                <a:t>tính</a:t>
              </a:r>
              <a:r>
                <a:rPr lang="en-GB" sz="4500" b="1" dirty="0">
                  <a:solidFill>
                    <a:schemeClr val="bg2">
                      <a:lumMod val="25000"/>
                    </a:schemeClr>
                  </a:solidFill>
                </a:rPr>
                <a:t>.</a:t>
              </a:r>
              <a:endParaRPr lang="vi-VN" sz="45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2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43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3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13946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26" grpId="0"/>
      <p:bldP spid="27" grpId="0"/>
      <p:bldP spid="28" grpId="0"/>
      <p:bldP spid="32" grpId="0"/>
      <p:bldP spid="33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3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682416" y="421793"/>
            <a:ext cx="11149950" cy="707886"/>
            <a:chOff x="1169225" y="243763"/>
            <a:chExt cx="11149950" cy="707886"/>
          </a:xfrm>
        </p:grpSpPr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898098" y="278812"/>
              <a:ext cx="1042107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Thay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dấu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>
                  <a:solidFill>
                    <a:srgbClr val="0070C0"/>
                  </a:solidFill>
                </a:rPr>
                <a:t>.?.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Bằng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dấu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phép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tính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thích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hợp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(+, –, x, :).  </a:t>
              </a:r>
              <a:endParaRPr lang="vi-VN" sz="35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4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1307" y="1321118"/>
            <a:ext cx="11450962" cy="2367501"/>
            <a:chOff x="235034" y="1175465"/>
            <a:chExt cx="9602301" cy="236750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245919" y="1175465"/>
              <a:ext cx="44377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4000" dirty="0">
                  <a:solidFill>
                    <a:srgbClr val="FF5050"/>
                  </a:solidFill>
                </a:rPr>
                <a:t>a) 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200 x 5 </a:t>
              </a:r>
              <a:r>
                <a:rPr lang="en-GB" sz="4000" dirty="0">
                  <a:solidFill>
                    <a:srgbClr val="0070C0"/>
                  </a:solidFill>
                </a:rPr>
                <a:t>.?.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 800 = 200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5654356" y="1229701"/>
              <a:ext cx="41829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4000" dirty="0">
                  <a:solidFill>
                    <a:srgbClr val="FF5050"/>
                  </a:solidFill>
                </a:rPr>
                <a:t>b) 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200 : 5 </a:t>
              </a:r>
              <a:r>
                <a:rPr lang="en-GB" sz="4000" dirty="0">
                  <a:solidFill>
                    <a:srgbClr val="0070C0"/>
                  </a:solidFill>
                </a:rPr>
                <a:t>.?.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 800 = 840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235034" y="2219527"/>
              <a:ext cx="40481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4000" dirty="0">
                  <a:solidFill>
                    <a:srgbClr val="FF5050"/>
                  </a:solidFill>
                </a:rPr>
                <a:t>c) 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1 000 : 2 </a:t>
              </a:r>
              <a:r>
                <a:rPr lang="en-GB" sz="4000" dirty="0">
                  <a:solidFill>
                    <a:srgbClr val="0070C0"/>
                  </a:solidFill>
                </a:rPr>
                <a:t>.?. 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500 = 0</a:t>
              </a:r>
            </a:p>
            <a:p>
              <a:pPr algn="just"/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	</a:t>
              </a:r>
              <a:endParaRPr lang="vi-VN" sz="4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5654356" y="2130927"/>
              <a:ext cx="37324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4000" dirty="0">
                  <a:solidFill>
                    <a:srgbClr val="FF5050"/>
                  </a:solidFill>
                </a:rPr>
                <a:t>d) 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5 000 x 0 </a:t>
              </a:r>
              <a:r>
                <a:rPr lang="en-GB" sz="4000" dirty="0">
                  <a:solidFill>
                    <a:srgbClr val="0070C0"/>
                  </a:solidFill>
                </a:rPr>
                <a:t>.?.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 8 = 0</a:t>
              </a:r>
            </a:p>
            <a:p>
              <a:pPr algn="just"/>
              <a:endParaRPr lang="vi-VN" sz="4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21" name="Nhóm 28">
            <a:extLst>
              <a:ext uri="{FF2B5EF4-FFF2-40B4-BE49-F238E27FC236}">
                <a16:creationId xmlns:a16="http://schemas.microsoft.com/office/drawing/2014/main" id="{026CF060-679C-C2D0-6BBA-2FBE93896F18}"/>
              </a:ext>
            </a:extLst>
          </p:cNvPr>
          <p:cNvGrpSpPr/>
          <p:nvPr/>
        </p:nvGrpSpPr>
        <p:grpSpPr>
          <a:xfrm>
            <a:off x="541307" y="3938423"/>
            <a:ext cx="11089664" cy="1916647"/>
            <a:chOff x="6025085" y="126127"/>
            <a:chExt cx="8196984" cy="1467137"/>
          </a:xfrm>
        </p:grpSpPr>
        <p:grpSp>
          <p:nvGrpSpPr>
            <p:cNvPr id="25" name="Nhóm 25">
              <a:extLst>
                <a:ext uri="{FF2B5EF4-FFF2-40B4-BE49-F238E27FC236}">
                  <a16:creationId xmlns:a16="http://schemas.microsoft.com/office/drawing/2014/main" id="{E3F9D58F-118D-5F7D-416E-69F92472F6EB}"/>
                </a:ext>
              </a:extLst>
            </p:cNvPr>
            <p:cNvGrpSpPr/>
            <p:nvPr/>
          </p:nvGrpSpPr>
          <p:grpSpPr>
            <a:xfrm>
              <a:off x="6025085" y="498960"/>
              <a:ext cx="8196984" cy="823989"/>
              <a:chOff x="6025085" y="409857"/>
              <a:chExt cx="8196984" cy="823989"/>
            </a:xfrm>
          </p:grpSpPr>
          <p:sp>
            <p:nvSpPr>
              <p:cNvPr id="28" name="Rectangle: Rounded Corners 1">
                <a:extLst>
                  <a:ext uri="{FF2B5EF4-FFF2-40B4-BE49-F238E27FC236}">
                    <a16:creationId xmlns:a16="http://schemas.microsoft.com/office/drawing/2014/main" id="{20450505-C40C-CF54-BCA3-5889965AFA39}"/>
                  </a:ext>
                </a:extLst>
              </p:cNvPr>
              <p:cNvSpPr/>
              <p:nvPr/>
            </p:nvSpPr>
            <p:spPr>
              <a:xfrm>
                <a:off x="7358949" y="425821"/>
                <a:ext cx="5598722" cy="808025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00" b="1" dirty="0">
                  <a:latin typeface="#9Slide07 IcielLa Chic Pro Shad" panose="02000506090000020004" pitchFamily="2" charset="0"/>
                </a:endParaRPr>
              </a:p>
            </p:txBody>
          </p:sp>
          <p:sp>
            <p:nvSpPr>
              <p:cNvPr id="29" name="TextBox 10">
                <a:extLst>
                  <a:ext uri="{FF2B5EF4-FFF2-40B4-BE49-F238E27FC236}">
                    <a16:creationId xmlns:a16="http://schemas.microsoft.com/office/drawing/2014/main" id="{9F8338B3-350B-30C0-0E38-B4BF12E28981}"/>
                  </a:ext>
                </a:extLst>
              </p:cNvPr>
              <p:cNvSpPr txBox="1"/>
              <p:nvPr/>
            </p:nvSpPr>
            <p:spPr>
              <a:xfrm>
                <a:off x="6025085" y="409857"/>
                <a:ext cx="8196984" cy="751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GB" sz="5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Đề</a:t>
                </a:r>
                <a:r>
                  <a:rPr lang="en-GB" sz="5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GB" sz="5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bài</a:t>
                </a:r>
                <a:r>
                  <a:rPr lang="en-GB" sz="5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GB" sz="5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yêu</a:t>
                </a:r>
                <a:r>
                  <a:rPr lang="en-GB" sz="5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GB" sz="5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cầu</a:t>
                </a:r>
                <a:r>
                  <a:rPr lang="en-GB" sz="5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GB" sz="5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điều</a:t>
                </a:r>
                <a:r>
                  <a:rPr lang="en-GB" sz="5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GB" sz="5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gì</a:t>
                </a:r>
                <a:r>
                  <a:rPr lang="en-GB" sz="5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?</a:t>
                </a:r>
                <a:endPara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endParaRPr>
              </a:p>
            </p:txBody>
          </p:sp>
        </p:grpSp>
        <p:pic>
          <p:nvPicPr>
            <p:cNvPr id="26" name="Hình ảnh 26">
              <a:extLst>
                <a:ext uri="{FF2B5EF4-FFF2-40B4-BE49-F238E27FC236}">
                  <a16:creationId xmlns:a16="http://schemas.microsoft.com/office/drawing/2014/main" id="{56E01EE8-471E-40C4-FA53-95E1A825D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20" t="50000" r="21155"/>
            <a:stretch/>
          </p:blipFill>
          <p:spPr>
            <a:xfrm rot="958498">
              <a:off x="6637536" y="126127"/>
              <a:ext cx="1171718" cy="1437505"/>
            </a:xfrm>
            <a:prstGeom prst="rect">
              <a:avLst/>
            </a:prstGeom>
          </p:spPr>
        </p:pic>
        <p:pic>
          <p:nvPicPr>
            <p:cNvPr id="27" name="Hình ảnh 27">
              <a:extLst>
                <a:ext uri="{FF2B5EF4-FFF2-40B4-BE49-F238E27FC236}">
                  <a16:creationId xmlns:a16="http://schemas.microsoft.com/office/drawing/2014/main" id="{2DBEFB56-6E7B-604E-6C12-0104ECB18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20" t="50000" r="21155"/>
            <a:stretch/>
          </p:blipFill>
          <p:spPr>
            <a:xfrm rot="958498">
              <a:off x="12181467" y="155759"/>
              <a:ext cx="1171718" cy="1437505"/>
            </a:xfrm>
            <a:prstGeom prst="rect">
              <a:avLst/>
            </a:prstGeom>
          </p:spPr>
        </p:pic>
      </p:grpSp>
      <p:grpSp>
        <p:nvGrpSpPr>
          <p:cNvPr id="30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2624751" y="2892683"/>
            <a:ext cx="7171482" cy="2119171"/>
            <a:chOff x="4179823" y="77135"/>
            <a:chExt cx="8261873" cy="3123994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4179823" y="77135"/>
              <a:ext cx="8252015" cy="30852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0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CÙNG THỰC HIỆN NHÓM ĐÔI</a:t>
              </a:r>
            </a:p>
          </p:txBody>
        </p:sp>
        <p:sp>
          <p:nvSpPr>
            <p:cNvPr id="32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4189684" y="464692"/>
              <a:ext cx="8252012" cy="30852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6E67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CÙNG THỰC HIỆN NHÓM ĐÔI</a:t>
              </a:r>
              <a:endParaRPr lang="en-US" sz="10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30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3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682416" y="421793"/>
            <a:ext cx="11149950" cy="707886"/>
            <a:chOff x="1169225" y="243763"/>
            <a:chExt cx="11149950" cy="707886"/>
          </a:xfrm>
        </p:grpSpPr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898098" y="278812"/>
              <a:ext cx="1042107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Thay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dấu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>
                  <a:solidFill>
                    <a:srgbClr val="0070C0"/>
                  </a:solidFill>
                </a:rPr>
                <a:t>.?.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Bằng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dấu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phép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tính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thích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hợp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(+, -, x, :).  </a:t>
              </a:r>
              <a:endParaRPr lang="vi-VN" sz="35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4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26569" y="2106976"/>
            <a:ext cx="529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>
                <a:solidFill>
                  <a:srgbClr val="FF5050"/>
                </a:solidFill>
              </a:rPr>
              <a:t>a) 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200 x 5 </a:t>
            </a:r>
            <a:r>
              <a:rPr lang="en-GB" sz="4000" dirty="0">
                <a:solidFill>
                  <a:srgbClr val="0070C0"/>
                </a:solidFill>
              </a:rPr>
              <a:t>.?.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 800 = 200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33982" y="1166788"/>
            <a:ext cx="6486204" cy="1637160"/>
            <a:chOff x="5464236" y="1295195"/>
            <a:chExt cx="6486204" cy="1637160"/>
          </a:xfrm>
        </p:grpSpPr>
        <p:sp>
          <p:nvSpPr>
            <p:cNvPr id="24" name="Rounded Rectangle 23"/>
            <p:cNvSpPr/>
            <p:nvPr/>
          </p:nvSpPr>
          <p:spPr>
            <a:xfrm>
              <a:off x="5464236" y="1295195"/>
              <a:ext cx="6434812" cy="1637160"/>
            </a:xfrm>
            <a:prstGeom prst="roundRect">
              <a:avLst/>
            </a:prstGeom>
            <a:solidFill>
              <a:srgbClr val="FCDC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ộp Văn bản 30">
              <a:extLst>
                <a:ext uri="{FF2B5EF4-FFF2-40B4-BE49-F238E27FC236}">
                  <a16:creationId xmlns:a16="http://schemas.microsoft.com/office/drawing/2014/main" id="{42F67E33-B497-A4DD-05FC-169F91395116}"/>
                </a:ext>
              </a:extLst>
            </p:cNvPr>
            <p:cNvSpPr txBox="1"/>
            <p:nvPr/>
          </p:nvSpPr>
          <p:spPr>
            <a:xfrm>
              <a:off x="5494490" y="1484126"/>
              <a:ext cx="645595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32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- Ta tính từ trái sang rồi dựa vào kết quả cuối cùng để chọn phép tính.</a:t>
              </a:r>
              <a:endParaRPr lang="en-US" sz="3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26569" y="3027510"/>
            <a:ext cx="2181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=    1 000</a:t>
            </a:r>
          </a:p>
        </p:txBody>
      </p:sp>
      <p:sp>
        <p:nvSpPr>
          <p:cNvPr id="15" name="Ngoặc móc Phải 33">
            <a:extLst>
              <a:ext uri="{FF2B5EF4-FFF2-40B4-BE49-F238E27FC236}">
                <a16:creationId xmlns:a16="http://schemas.microsoft.com/office/drawing/2014/main" id="{3A5ECB7F-FB00-3B1B-60F0-3B317C8F3C12}"/>
              </a:ext>
            </a:extLst>
          </p:cNvPr>
          <p:cNvSpPr/>
          <p:nvPr/>
        </p:nvSpPr>
        <p:spPr>
          <a:xfrm rot="5400000">
            <a:off x="1489700" y="2065874"/>
            <a:ext cx="323770" cy="1479880"/>
          </a:xfrm>
          <a:prstGeom prst="rightBrace">
            <a:avLst>
              <a:gd name="adj1" fmla="val 42565"/>
              <a:gd name="adj2" fmla="val 49656"/>
            </a:avLst>
          </a:prstGeom>
          <a:noFill/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2260896" y="3000606"/>
            <a:ext cx="2971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4000" dirty="0">
                <a:solidFill>
                  <a:srgbClr val="0070C0"/>
                </a:solidFill>
              </a:rPr>
              <a:t>.?.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 800 = 200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97554" y="2856838"/>
            <a:ext cx="6434812" cy="1838670"/>
            <a:chOff x="5397554" y="2856838"/>
            <a:chExt cx="6434812" cy="1838670"/>
          </a:xfrm>
        </p:grpSpPr>
        <p:sp>
          <p:nvSpPr>
            <p:cNvPr id="25" name="Rounded Rectangle 24"/>
            <p:cNvSpPr/>
            <p:nvPr/>
          </p:nvSpPr>
          <p:spPr>
            <a:xfrm>
              <a:off x="5397554" y="2939079"/>
              <a:ext cx="6434812" cy="1756429"/>
            </a:xfrm>
            <a:prstGeom prst="roundRect">
              <a:avLst/>
            </a:prstGeom>
            <a:solidFill>
              <a:srgbClr val="FCDC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464236" y="2856838"/>
              <a:ext cx="6254798" cy="1331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just">
                <a:lnSpc>
                  <a:spcPct val="115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pt-BR" sz="35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- 200 bé hơn 1 000 và 800: nghĩ đến phép trừ hoặc phép chia.</a:t>
              </a:r>
              <a:endParaRPr lang="en-US" sz="35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321381" y="4115963"/>
            <a:ext cx="6455950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3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 có: 1 000 – 800 = 200</a:t>
            </a: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6569" y="4964108"/>
            <a:ext cx="11560629" cy="977191"/>
          </a:xfrm>
          <a:prstGeom prst="rect">
            <a:avLst/>
          </a:prstGeom>
          <a:noFill/>
          <a:ln w="28575">
            <a:solidFill>
              <a:srgbClr val="FF505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5000" b="1" dirty="0">
                <a:solidFill>
                  <a:srgbClr val="FF5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Vậy phép tính thích hợp là phép tính trừ.</a:t>
            </a:r>
            <a:endParaRPr lang="en-US" sz="5000" b="1" dirty="0">
              <a:solidFill>
                <a:srgbClr val="FF505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2442879" y="2763870"/>
            <a:ext cx="53372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</a:rPr>
              <a:t>_</a:t>
            </a:r>
          </a:p>
          <a:p>
            <a:pPr algn="ctr"/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2485587" y="1866114"/>
            <a:ext cx="53372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</a:rPr>
              <a:t>_</a:t>
            </a:r>
          </a:p>
          <a:p>
            <a:pPr algn="ctr"/>
            <a:endParaRPr lang="en-GB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15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15" grpId="0" animBg="1"/>
      <p:bldP spid="16" grpId="0"/>
      <p:bldP spid="21" grpId="0"/>
      <p:bldP spid="22" grpId="0" animBg="1"/>
      <p:bldP spid="23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3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682416" y="421793"/>
            <a:ext cx="11149950" cy="707886"/>
            <a:chOff x="1169225" y="243763"/>
            <a:chExt cx="11149950" cy="707886"/>
          </a:xfrm>
        </p:grpSpPr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898098" y="278812"/>
              <a:ext cx="1042107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Thay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dấu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>
                  <a:solidFill>
                    <a:srgbClr val="0070C0"/>
                  </a:solidFill>
                </a:rPr>
                <a:t>.?.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Bằng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dấu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phép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tính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thích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hợp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(+, -, x, :).  </a:t>
              </a:r>
              <a:endParaRPr lang="vi-VN" sz="35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4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33982" y="1166788"/>
            <a:ext cx="6486204" cy="1637160"/>
            <a:chOff x="5464236" y="1295195"/>
            <a:chExt cx="6486204" cy="1637160"/>
          </a:xfrm>
        </p:grpSpPr>
        <p:sp>
          <p:nvSpPr>
            <p:cNvPr id="24" name="Rounded Rectangle 23"/>
            <p:cNvSpPr/>
            <p:nvPr/>
          </p:nvSpPr>
          <p:spPr>
            <a:xfrm>
              <a:off x="5464236" y="1295195"/>
              <a:ext cx="6434812" cy="1637160"/>
            </a:xfrm>
            <a:prstGeom prst="roundRect">
              <a:avLst/>
            </a:prstGeom>
            <a:solidFill>
              <a:srgbClr val="FCDC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ộp Văn bản 30">
              <a:extLst>
                <a:ext uri="{FF2B5EF4-FFF2-40B4-BE49-F238E27FC236}">
                  <a16:creationId xmlns:a16="http://schemas.microsoft.com/office/drawing/2014/main" id="{42F67E33-B497-A4DD-05FC-169F91395116}"/>
                </a:ext>
              </a:extLst>
            </p:cNvPr>
            <p:cNvSpPr txBox="1"/>
            <p:nvPr/>
          </p:nvSpPr>
          <p:spPr>
            <a:xfrm>
              <a:off x="5494490" y="1541461"/>
              <a:ext cx="645595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32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- Ta tính từ trái sang rồi dựa vào kết quả cuối cùng để chọn phép tính.</a:t>
              </a:r>
              <a:endParaRPr lang="en-US" sz="3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26569" y="3027510"/>
            <a:ext cx="2181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=      40</a:t>
            </a:r>
          </a:p>
        </p:txBody>
      </p:sp>
      <p:sp>
        <p:nvSpPr>
          <p:cNvPr id="15" name="Ngoặc móc Phải 33">
            <a:extLst>
              <a:ext uri="{FF2B5EF4-FFF2-40B4-BE49-F238E27FC236}">
                <a16:creationId xmlns:a16="http://schemas.microsoft.com/office/drawing/2014/main" id="{3A5ECB7F-FB00-3B1B-60F0-3B317C8F3C12}"/>
              </a:ext>
            </a:extLst>
          </p:cNvPr>
          <p:cNvSpPr/>
          <p:nvPr/>
        </p:nvSpPr>
        <p:spPr>
          <a:xfrm rot="5400000">
            <a:off x="1489700" y="2065874"/>
            <a:ext cx="323770" cy="1479880"/>
          </a:xfrm>
          <a:prstGeom prst="rightBrace">
            <a:avLst>
              <a:gd name="adj1" fmla="val 42565"/>
              <a:gd name="adj2" fmla="val 49656"/>
            </a:avLst>
          </a:prstGeom>
          <a:noFill/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2260896" y="3000606"/>
            <a:ext cx="2971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4000" dirty="0">
                <a:solidFill>
                  <a:srgbClr val="0070C0"/>
                </a:solidFill>
              </a:rPr>
              <a:t>.?.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 800 = 840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97554" y="2856838"/>
            <a:ext cx="6434812" cy="1838670"/>
            <a:chOff x="5397554" y="2856838"/>
            <a:chExt cx="6434812" cy="1838670"/>
          </a:xfrm>
        </p:grpSpPr>
        <p:sp>
          <p:nvSpPr>
            <p:cNvPr id="25" name="Rounded Rectangle 24"/>
            <p:cNvSpPr/>
            <p:nvPr/>
          </p:nvSpPr>
          <p:spPr>
            <a:xfrm>
              <a:off x="5397554" y="2939079"/>
              <a:ext cx="6434812" cy="1756429"/>
            </a:xfrm>
            <a:prstGeom prst="roundRect">
              <a:avLst/>
            </a:prstGeom>
            <a:solidFill>
              <a:srgbClr val="FCDC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464236" y="2856838"/>
              <a:ext cx="6368130" cy="1331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just">
                <a:lnSpc>
                  <a:spcPct val="115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pt-BR" sz="35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- 840 lớn hơn 40 và 800: nghĩ đến phép cộng hoặc phép nhân.</a:t>
              </a:r>
              <a:endParaRPr lang="en-US" sz="35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321381" y="4115963"/>
            <a:ext cx="6455950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3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 có: 40 + 800 = 840</a:t>
            </a: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6569" y="4964108"/>
            <a:ext cx="11560629" cy="977191"/>
          </a:xfrm>
          <a:prstGeom prst="rect">
            <a:avLst/>
          </a:prstGeom>
          <a:noFill/>
          <a:ln w="28575">
            <a:solidFill>
              <a:srgbClr val="FF505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5000" b="1" dirty="0">
                <a:solidFill>
                  <a:srgbClr val="FF5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Vậy phép tính thích hợp là phép tính cộng.</a:t>
            </a:r>
            <a:endParaRPr lang="en-US" sz="5000" b="1" dirty="0">
              <a:solidFill>
                <a:srgbClr val="FF505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64040" y="2097879"/>
            <a:ext cx="4988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>
                <a:solidFill>
                  <a:srgbClr val="FF5050"/>
                </a:solidFill>
              </a:rPr>
              <a:t>b) 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200 : 5 </a:t>
            </a:r>
            <a:r>
              <a:rPr lang="en-GB" sz="4000" dirty="0">
                <a:solidFill>
                  <a:srgbClr val="0070C0"/>
                </a:solidFill>
              </a:rPr>
              <a:t>.?.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 800 = 840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2458081" y="2094255"/>
            <a:ext cx="53372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</a:rPr>
              <a:t>+</a:t>
            </a:r>
          </a:p>
          <a:p>
            <a:pPr algn="ctr"/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2369190" y="2937913"/>
            <a:ext cx="69984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</a:rPr>
              <a:t>+</a:t>
            </a:r>
          </a:p>
          <a:p>
            <a:pPr algn="ctr"/>
            <a:endParaRPr lang="en-GB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047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21" grpId="0"/>
      <p:bldP spid="22" grpId="0" animBg="1"/>
      <p:bldP spid="27" grpId="0"/>
      <p:bldP spid="26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3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682416" y="421793"/>
            <a:ext cx="11149950" cy="707886"/>
            <a:chOff x="1169225" y="243763"/>
            <a:chExt cx="11149950" cy="707886"/>
          </a:xfrm>
        </p:grpSpPr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898098" y="278812"/>
              <a:ext cx="1042107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Thay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dấu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>
                  <a:solidFill>
                    <a:srgbClr val="0070C0"/>
                  </a:solidFill>
                </a:rPr>
                <a:t>.?.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Bằng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dấu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phép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tính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thích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hợp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(+, -, x, :).  </a:t>
              </a:r>
              <a:endParaRPr lang="vi-VN" sz="35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4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33982" y="1166788"/>
            <a:ext cx="6486203" cy="1637160"/>
            <a:chOff x="5464236" y="1295195"/>
            <a:chExt cx="6486203" cy="1637160"/>
          </a:xfrm>
        </p:grpSpPr>
        <p:sp>
          <p:nvSpPr>
            <p:cNvPr id="24" name="Rounded Rectangle 23"/>
            <p:cNvSpPr/>
            <p:nvPr/>
          </p:nvSpPr>
          <p:spPr>
            <a:xfrm>
              <a:off x="5464236" y="1295195"/>
              <a:ext cx="6434812" cy="1637160"/>
            </a:xfrm>
            <a:prstGeom prst="roundRect">
              <a:avLst/>
            </a:prstGeom>
            <a:solidFill>
              <a:srgbClr val="FCDC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ộp Văn bản 30">
              <a:extLst>
                <a:ext uri="{FF2B5EF4-FFF2-40B4-BE49-F238E27FC236}">
                  <a16:creationId xmlns:a16="http://schemas.microsoft.com/office/drawing/2014/main" id="{42F67E33-B497-A4DD-05FC-169F91395116}"/>
                </a:ext>
              </a:extLst>
            </p:cNvPr>
            <p:cNvSpPr txBox="1"/>
            <p:nvPr/>
          </p:nvSpPr>
          <p:spPr>
            <a:xfrm>
              <a:off x="5494489" y="1581916"/>
              <a:ext cx="645595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32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- Ta tính từ trái sang rồi dựa vào kết quả cuối cùng để chọn phép tính.</a:t>
              </a:r>
              <a:endParaRPr lang="en-US" sz="3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26569" y="3027510"/>
            <a:ext cx="2181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=     500</a:t>
            </a:r>
          </a:p>
        </p:txBody>
      </p:sp>
      <p:sp>
        <p:nvSpPr>
          <p:cNvPr id="15" name="Ngoặc móc Phải 33">
            <a:extLst>
              <a:ext uri="{FF2B5EF4-FFF2-40B4-BE49-F238E27FC236}">
                <a16:creationId xmlns:a16="http://schemas.microsoft.com/office/drawing/2014/main" id="{3A5ECB7F-FB00-3B1B-60F0-3B317C8F3C12}"/>
              </a:ext>
            </a:extLst>
          </p:cNvPr>
          <p:cNvSpPr/>
          <p:nvPr/>
        </p:nvSpPr>
        <p:spPr>
          <a:xfrm rot="5400000">
            <a:off x="1489700" y="2065874"/>
            <a:ext cx="323770" cy="1479880"/>
          </a:xfrm>
          <a:prstGeom prst="rightBrace">
            <a:avLst>
              <a:gd name="adj1" fmla="val 42565"/>
              <a:gd name="adj2" fmla="val 49656"/>
            </a:avLst>
          </a:prstGeom>
          <a:noFill/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2260895" y="3000606"/>
            <a:ext cx="3330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4000" dirty="0">
                <a:solidFill>
                  <a:srgbClr val="0070C0"/>
                </a:solidFill>
              </a:rPr>
              <a:t>.?.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  500 = 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97554" y="2856838"/>
            <a:ext cx="6921538" cy="1838670"/>
            <a:chOff x="5397554" y="2856838"/>
            <a:chExt cx="6921538" cy="1838670"/>
          </a:xfrm>
        </p:grpSpPr>
        <p:sp>
          <p:nvSpPr>
            <p:cNvPr id="25" name="Rounded Rectangle 24"/>
            <p:cNvSpPr/>
            <p:nvPr/>
          </p:nvSpPr>
          <p:spPr>
            <a:xfrm>
              <a:off x="5397554" y="2939079"/>
              <a:ext cx="6434812" cy="1756429"/>
            </a:xfrm>
            <a:prstGeom prst="roundRect">
              <a:avLst/>
            </a:prstGeom>
            <a:solidFill>
              <a:srgbClr val="FCDC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464235" y="2856838"/>
              <a:ext cx="6854857" cy="1382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just">
                <a:lnSpc>
                  <a:spcPct val="115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pt-BR" sz="35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-  Kết quả bằng 0:</a:t>
              </a:r>
            </a:p>
            <a:p>
              <a:pPr marR="0" lvl="0" algn="just">
                <a:lnSpc>
                  <a:spcPct val="115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pt-BR" sz="35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+ Hiệu hai số bằng nhau thì bằng 0.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321381" y="4115963"/>
            <a:ext cx="6455950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3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 có: 500 - 500 = 0</a:t>
            </a: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6569" y="4964108"/>
            <a:ext cx="11560629" cy="977191"/>
          </a:xfrm>
          <a:prstGeom prst="rect">
            <a:avLst/>
          </a:prstGeom>
          <a:noFill/>
          <a:ln w="28575">
            <a:solidFill>
              <a:srgbClr val="FF505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5000" b="1" dirty="0">
                <a:solidFill>
                  <a:srgbClr val="FF5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Vậy phép tính thích hợp là phép tính trừ.</a:t>
            </a:r>
            <a:endParaRPr lang="en-US" sz="5000" b="1" dirty="0">
              <a:solidFill>
                <a:srgbClr val="FF505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172569" y="2031110"/>
            <a:ext cx="4827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>
                <a:solidFill>
                  <a:srgbClr val="FF5050"/>
                </a:solidFill>
              </a:rPr>
              <a:t>c) 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1 000 : 2 </a:t>
            </a:r>
            <a:r>
              <a:rPr lang="en-GB" sz="4000" dirty="0">
                <a:solidFill>
                  <a:srgbClr val="0070C0"/>
                </a:solidFill>
              </a:rPr>
              <a:t>.?. 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500 = 0</a:t>
            </a:r>
          </a:p>
          <a:p>
            <a:pPr algn="just"/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	</a:t>
            </a:r>
            <a:endParaRPr lang="vi-VN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2496847" y="2692829"/>
            <a:ext cx="53372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</a:rPr>
              <a:t>_</a:t>
            </a:r>
          </a:p>
          <a:p>
            <a:pPr algn="ctr"/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2539555" y="1795073"/>
            <a:ext cx="53372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</a:rPr>
              <a:t>_</a:t>
            </a:r>
          </a:p>
          <a:p>
            <a:pPr algn="ctr"/>
            <a:endParaRPr lang="en-GB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214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21" grpId="0"/>
      <p:bldP spid="22" grpId="0" animBg="1"/>
      <p:bldP spid="28" grpId="0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43EE0B-9E3D-8090-CF8B-EADAA382E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8E678F-CA1C-B39F-663E-4DECEEB0F2CC}"/>
              </a:ext>
            </a:extLst>
          </p:cNvPr>
          <p:cNvSpPr/>
          <p:nvPr/>
        </p:nvSpPr>
        <p:spPr>
          <a:xfrm>
            <a:off x="179614" y="574766"/>
            <a:ext cx="11832771" cy="6130834"/>
          </a:xfrm>
          <a:prstGeom prst="roundRect">
            <a:avLst>
              <a:gd name="adj" fmla="val 10882"/>
            </a:avLst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1161835"/>
            <a:ext cx="11829177" cy="1154735"/>
            <a:chOff x="-1" y="1284942"/>
            <a:chExt cx="11829177" cy="1154735"/>
          </a:xfrm>
        </p:grpSpPr>
        <p:sp>
          <p:nvSpPr>
            <p:cNvPr id="81" name="Text Placeholder 7">
              <a:extLst>
                <a:ext uri="{FF2B5EF4-FFF2-40B4-BE49-F238E27FC236}">
                  <a16:creationId xmlns:a16="http://schemas.microsoft.com/office/drawing/2014/main" id="{44122FBA-CD66-1211-DD09-0401D3953B99}"/>
                </a:ext>
              </a:extLst>
            </p:cNvPr>
            <p:cNvSpPr txBox="1">
              <a:spLocks/>
            </p:cNvSpPr>
            <p:nvPr/>
          </p:nvSpPr>
          <p:spPr>
            <a:xfrm>
              <a:off x="-1" y="1284942"/>
              <a:ext cx="11829177" cy="1154735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indent="0" algn="just">
                <a:spcBef>
                  <a:spcPts val="600"/>
                </a:spcBef>
                <a:buNone/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Hệ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thống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hóa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việc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lập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số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có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bốn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chữ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số,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cấu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tạo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thập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phân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của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số.</a:t>
              </a:r>
            </a:p>
          </p:txBody>
        </p:sp>
        <p:grpSp>
          <p:nvGrpSpPr>
            <p:cNvPr id="40" name="组合 12">
              <a:extLst>
                <a:ext uri="{FF2B5EF4-FFF2-40B4-BE49-F238E27FC236}">
                  <a16:creationId xmlns:a16="http://schemas.microsoft.com/office/drawing/2014/main" id="{4EA636C2-9E35-603A-C45C-EE1C33A324D8}"/>
                </a:ext>
              </a:extLst>
            </p:cNvPr>
            <p:cNvGrpSpPr/>
            <p:nvPr/>
          </p:nvGrpSpPr>
          <p:grpSpPr>
            <a:xfrm rot="20461740">
              <a:off x="483075" y="1362308"/>
              <a:ext cx="441587" cy="423145"/>
              <a:chOff x="1267237" y="4149067"/>
              <a:chExt cx="1172591" cy="1179462"/>
            </a:xfrm>
          </p:grpSpPr>
          <p:sp>
            <p:nvSpPr>
              <p:cNvPr id="41" name="五角星 2">
                <a:extLst>
                  <a:ext uri="{FF2B5EF4-FFF2-40B4-BE49-F238E27FC236}">
                    <a16:creationId xmlns:a16="http://schemas.microsoft.com/office/drawing/2014/main" id="{9F821E7E-E03A-DE5D-14E1-8529F3644890}"/>
                  </a:ext>
                </a:extLst>
              </p:cNvPr>
              <p:cNvSpPr/>
              <p:nvPr/>
            </p:nvSpPr>
            <p:spPr>
              <a:xfrm rot="1013228">
                <a:off x="1267237" y="4149067"/>
                <a:ext cx="1172591" cy="1179462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DDF03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extrusionH="76200" contourW="31750" prstMaterial="plastic">
                <a:bevelT w="438150" h="158750" prst="angle"/>
                <a:bevelB w="88900"/>
                <a:extrusionClr>
                  <a:srgbClr val="0DDBF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42" name="文本框 14">
                <a:extLst>
                  <a:ext uri="{FF2B5EF4-FFF2-40B4-BE49-F238E27FC236}">
                    <a16:creationId xmlns:a16="http://schemas.microsoft.com/office/drawing/2014/main" id="{F2D89D51-83CD-7DF0-62BC-4BE926C6D9F7}"/>
                  </a:ext>
                </a:extLst>
              </p:cNvPr>
              <p:cNvSpPr txBox="1"/>
              <p:nvPr/>
            </p:nvSpPr>
            <p:spPr>
              <a:xfrm>
                <a:off x="1496257" y="4521472"/>
                <a:ext cx="226907" cy="7182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dirty="0">
                  <a:ln w="25400">
                    <a:solidFill>
                      <a:srgbClr val="20B6BE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290168" y="521134"/>
            <a:ext cx="4476372" cy="711617"/>
            <a:chOff x="3879368" y="266164"/>
            <a:chExt cx="4476372" cy="711617"/>
          </a:xfrm>
        </p:grpSpPr>
        <p:grpSp>
          <p:nvGrpSpPr>
            <p:cNvPr id="23" name="组合 32">
              <a:extLst>
                <a:ext uri="{FF2B5EF4-FFF2-40B4-BE49-F238E27FC236}">
                  <a16:creationId xmlns:a16="http://schemas.microsoft.com/office/drawing/2014/main" id="{06EB1A04-8A00-3CC3-F2EC-DEE8ECF2A252}"/>
                </a:ext>
              </a:extLst>
            </p:cNvPr>
            <p:cNvGrpSpPr/>
            <p:nvPr/>
          </p:nvGrpSpPr>
          <p:grpSpPr>
            <a:xfrm>
              <a:off x="3879368" y="266164"/>
              <a:ext cx="748925" cy="711617"/>
              <a:chOff x="5299734" y="3144140"/>
              <a:chExt cx="1200537" cy="1203732"/>
            </a:xfrm>
          </p:grpSpPr>
          <p:grpSp>
            <p:nvGrpSpPr>
              <p:cNvPr id="32" name="组合 41">
                <a:extLst>
                  <a:ext uri="{FF2B5EF4-FFF2-40B4-BE49-F238E27FC236}">
                    <a16:creationId xmlns:a16="http://schemas.microsoft.com/office/drawing/2014/main" id="{672DF4A9-A4E2-8427-6841-01AD6D62BCC2}"/>
                  </a:ext>
                </a:extLst>
              </p:cNvPr>
              <p:cNvGrpSpPr/>
              <p:nvPr/>
            </p:nvGrpSpPr>
            <p:grpSpPr>
              <a:xfrm>
                <a:off x="5316827" y="3157936"/>
                <a:ext cx="1183444" cy="1189936"/>
                <a:chOff x="6204695" y="719536"/>
                <a:chExt cx="1605454" cy="1614262"/>
              </a:xfrm>
            </p:grpSpPr>
            <p:sp>
              <p:nvSpPr>
                <p:cNvPr id="35" name="椭圆 42">
                  <a:extLst>
                    <a:ext uri="{FF2B5EF4-FFF2-40B4-BE49-F238E27FC236}">
                      <a16:creationId xmlns:a16="http://schemas.microsoft.com/office/drawing/2014/main" id="{811B7CF6-7946-3CD1-CB35-A719F3EBD933}"/>
                    </a:ext>
                  </a:extLst>
                </p:cNvPr>
                <p:cNvSpPr/>
                <p:nvPr/>
              </p:nvSpPr>
              <p:spPr>
                <a:xfrm>
                  <a:off x="6206985" y="728767"/>
                  <a:ext cx="1593898" cy="1593898"/>
                </a:xfrm>
                <a:prstGeom prst="ellipse">
                  <a:avLst/>
                </a:prstGeom>
                <a:solidFill>
                  <a:srgbClr val="9FB70D"/>
                </a:solidFill>
                <a:ln>
                  <a:noFill/>
                </a:ln>
                <a:effectLst>
                  <a:outerShdw blurRad="254000" dist="63500" dir="5400000" algn="t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013">
                    <a:cs typeface="+mn-ea"/>
                    <a:sym typeface="+mn-lt"/>
                  </a:endParaRPr>
                </a:p>
              </p:txBody>
            </p:sp>
            <p:grpSp>
              <p:nvGrpSpPr>
                <p:cNvPr id="36" name="组合 44">
                  <a:extLst>
                    <a:ext uri="{FF2B5EF4-FFF2-40B4-BE49-F238E27FC236}">
                      <a16:creationId xmlns:a16="http://schemas.microsoft.com/office/drawing/2014/main" id="{6D1BFE70-18DA-E643-4183-9501209A08C6}"/>
                    </a:ext>
                  </a:extLst>
                </p:cNvPr>
                <p:cNvGrpSpPr/>
                <p:nvPr/>
              </p:nvGrpSpPr>
              <p:grpSpPr>
                <a:xfrm>
                  <a:off x="6204695" y="719536"/>
                  <a:ext cx="1605454" cy="1614262"/>
                  <a:chOff x="9437178" y="1545705"/>
                  <a:chExt cx="1605454" cy="1614262"/>
                </a:xfrm>
              </p:grpSpPr>
              <p:sp>
                <p:nvSpPr>
                  <p:cNvPr id="37" name="椭圆 46">
                    <a:extLst>
                      <a:ext uri="{FF2B5EF4-FFF2-40B4-BE49-F238E27FC236}">
                        <a16:creationId xmlns:a16="http://schemas.microsoft.com/office/drawing/2014/main" id="{E03D0C00-BFD8-27E4-6AF7-BBEB6BAB67FE}"/>
                      </a:ext>
                    </a:extLst>
                  </p:cNvPr>
                  <p:cNvSpPr/>
                  <p:nvPr/>
                </p:nvSpPr>
                <p:spPr>
                  <a:xfrm>
                    <a:off x="9437178" y="1566069"/>
                    <a:ext cx="1593898" cy="1593898"/>
                  </a:xfrm>
                  <a:prstGeom prst="ellipse">
                    <a:avLst/>
                  </a:prstGeom>
                  <a:solidFill>
                    <a:srgbClr val="22F1F6"/>
                  </a:solidFill>
                  <a:ln>
                    <a:noFill/>
                  </a:ln>
                  <a:effectLst>
                    <a:innerShdw blurRad="571500" dist="241300" dir="5400000">
                      <a:srgbClr val="20B6BE">
                        <a:alpha val="80000"/>
                      </a:srgb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013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椭圆 47">
                    <a:extLst>
                      <a:ext uri="{FF2B5EF4-FFF2-40B4-BE49-F238E27FC236}">
                        <a16:creationId xmlns:a16="http://schemas.microsoft.com/office/drawing/2014/main" id="{2CE67C04-AF01-8D21-F59F-40439A38CA52}"/>
                      </a:ext>
                    </a:extLst>
                  </p:cNvPr>
                  <p:cNvSpPr/>
                  <p:nvPr/>
                </p:nvSpPr>
                <p:spPr>
                  <a:xfrm>
                    <a:off x="9448734" y="1545705"/>
                    <a:ext cx="1593898" cy="159389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3"/>
                      </a:gs>
                      <a:gs pos="40000">
                        <a:srgbClr val="D6F133"/>
                      </a:gs>
                      <a:gs pos="100000">
                        <a:srgbClr val="92D050"/>
                      </a:gs>
                    </a:gsLst>
                    <a:path path="circle">
                      <a:fillToRect l="50000" t="-80000" r="50000" b="180000"/>
                    </a:path>
                    <a:tileRect/>
                  </a:gradFill>
                  <a:ln w="31750">
                    <a:solidFill>
                      <a:srgbClr val="D6F133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013" dirty="0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34" name="文本框 57">
                <a:extLst>
                  <a:ext uri="{FF2B5EF4-FFF2-40B4-BE49-F238E27FC236}">
                    <a16:creationId xmlns:a16="http://schemas.microsoft.com/office/drawing/2014/main" id="{B4DE6CBD-EB1A-7D56-3D59-4C6C4F0E9CD5}"/>
                  </a:ext>
                </a:extLst>
              </p:cNvPr>
              <p:cNvSpPr txBox="1"/>
              <p:nvPr/>
            </p:nvSpPr>
            <p:spPr>
              <a:xfrm>
                <a:off x="5299734" y="3144140"/>
                <a:ext cx="1200534" cy="1093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600" b="1" dirty="0">
                    <a:solidFill>
                      <a:schemeClr val="bg1"/>
                    </a:solidFill>
                    <a:latin typeface="UTM Cookies" panose="02040603050506020204" pitchFamily="18" charset="0"/>
                    <a:cs typeface="Calibri" panose="020F0502020204030204" pitchFamily="34" charset="0"/>
                    <a:sym typeface="+mn-lt"/>
                  </a:rPr>
                  <a:t>01</a:t>
                </a:r>
                <a:endParaRPr lang="zh-CN" altLang="en-US" sz="3600" b="1" dirty="0">
                  <a:solidFill>
                    <a:schemeClr val="bg1"/>
                  </a:solidFill>
                  <a:latin typeface="UTM Cookies" panose="02040603050506020204" pitchFamily="18" charset="0"/>
                  <a:cs typeface="Calibri" panose="020F0502020204030204" pitchFamily="34" charset="0"/>
                  <a:sym typeface="+mn-lt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86AAFEF-D3B7-3EDE-76AD-59CD6EEC2816}"/>
                </a:ext>
              </a:extLst>
            </p:cNvPr>
            <p:cNvSpPr txBox="1"/>
            <p:nvPr/>
          </p:nvSpPr>
          <p:spPr>
            <a:xfrm>
              <a:off x="4783229" y="351697"/>
              <a:ext cx="35725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000" b="1" dirty="0" err="1">
                  <a:latin typeface="UTM Duepuntozero" panose="02040603050506020204" pitchFamily="18" charset="0"/>
                </a:rPr>
                <a:t>Kiến</a:t>
              </a:r>
              <a:r>
                <a:rPr lang="en-US" sz="3000" b="1" dirty="0">
                  <a:latin typeface="UTM Duepuntozero" panose="02040603050506020204" pitchFamily="18" charset="0"/>
                </a:rPr>
                <a:t> </a:t>
              </a:r>
              <a:r>
                <a:rPr lang="en-US" sz="3000" b="1" dirty="0" err="1">
                  <a:latin typeface="UTM Duepuntozero" panose="02040603050506020204" pitchFamily="18" charset="0"/>
                </a:rPr>
                <a:t>thức</a:t>
              </a:r>
              <a:r>
                <a:rPr lang="en-US" sz="3000" b="1" dirty="0">
                  <a:latin typeface="UTM Duepuntozero" panose="02040603050506020204" pitchFamily="18" charset="0"/>
                </a:rPr>
                <a:t>, </a:t>
              </a:r>
              <a:r>
                <a:rPr lang="en-US" sz="3000" b="1" dirty="0" err="1">
                  <a:latin typeface="UTM Duepuntozero" panose="02040603050506020204" pitchFamily="18" charset="0"/>
                </a:rPr>
                <a:t>kĩ</a:t>
              </a:r>
              <a:r>
                <a:rPr lang="en-US" sz="3000" b="1" dirty="0">
                  <a:latin typeface="UTM Duepuntozero" panose="02040603050506020204" pitchFamily="18" charset="0"/>
                </a:rPr>
                <a:t> </a:t>
              </a:r>
              <a:r>
                <a:rPr lang="en-US" sz="3000" b="1" dirty="0" err="1">
                  <a:latin typeface="UTM Duepuntozero" panose="02040603050506020204" pitchFamily="18" charset="0"/>
                </a:rPr>
                <a:t>năng</a:t>
              </a:r>
              <a:r>
                <a:rPr lang="en-US" sz="3000" b="1" dirty="0">
                  <a:latin typeface="UTM Duepuntozero" panose="02040603050506020204" pitchFamily="18" charset="0"/>
                </a:rPr>
                <a:t>: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1702433"/>
            <a:ext cx="11010564" cy="1154735"/>
            <a:chOff x="0" y="1782670"/>
            <a:chExt cx="11010564" cy="1154735"/>
          </a:xfrm>
        </p:grpSpPr>
        <p:sp>
          <p:nvSpPr>
            <p:cNvPr id="82" name="Text Placeholder 7">
              <a:extLst>
                <a:ext uri="{FF2B5EF4-FFF2-40B4-BE49-F238E27FC236}">
                  <a16:creationId xmlns:a16="http://schemas.microsoft.com/office/drawing/2014/main" id="{44122FBA-CD66-1211-DD09-0401D3953B99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782670"/>
              <a:ext cx="11010564" cy="1154735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indent="0" algn="just">
                <a:spcBef>
                  <a:spcPts val="600"/>
                </a:spcBef>
                <a:buNone/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Củng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cố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cách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tìm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thành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phần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trong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phép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cộng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phép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trừ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  <p:grpSp>
          <p:nvGrpSpPr>
            <p:cNvPr id="57" name="组合 12">
              <a:extLst>
                <a:ext uri="{FF2B5EF4-FFF2-40B4-BE49-F238E27FC236}">
                  <a16:creationId xmlns:a16="http://schemas.microsoft.com/office/drawing/2014/main" id="{3E3DBA42-D134-33DA-27AC-BD6796596D33}"/>
                </a:ext>
              </a:extLst>
            </p:cNvPr>
            <p:cNvGrpSpPr/>
            <p:nvPr/>
          </p:nvGrpSpPr>
          <p:grpSpPr>
            <a:xfrm rot="20461740">
              <a:off x="496189" y="1875133"/>
              <a:ext cx="441587" cy="423145"/>
              <a:chOff x="1267237" y="4149067"/>
              <a:chExt cx="1172591" cy="1179462"/>
            </a:xfrm>
          </p:grpSpPr>
          <p:sp>
            <p:nvSpPr>
              <p:cNvPr id="58" name="五角星 2">
                <a:extLst>
                  <a:ext uri="{FF2B5EF4-FFF2-40B4-BE49-F238E27FC236}">
                    <a16:creationId xmlns:a16="http://schemas.microsoft.com/office/drawing/2014/main" id="{D615EF81-AEB6-EA61-613E-9AB492E0A3B5}"/>
                  </a:ext>
                </a:extLst>
              </p:cNvPr>
              <p:cNvSpPr/>
              <p:nvPr/>
            </p:nvSpPr>
            <p:spPr>
              <a:xfrm rot="1013228">
                <a:off x="1267237" y="4149067"/>
                <a:ext cx="1172591" cy="1179462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DDF03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extrusionH="76200" contourW="31750" prstMaterial="plastic">
                <a:bevelT w="438150" h="158750" prst="angle"/>
                <a:bevelB w="88900"/>
                <a:extrusionClr>
                  <a:srgbClr val="0DDBF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59" name="文本框 14">
                <a:extLst>
                  <a:ext uri="{FF2B5EF4-FFF2-40B4-BE49-F238E27FC236}">
                    <a16:creationId xmlns:a16="http://schemas.microsoft.com/office/drawing/2014/main" id="{C6C1D045-4EC0-05ED-CD6A-F31FF031913F}"/>
                  </a:ext>
                </a:extLst>
              </p:cNvPr>
              <p:cNvSpPr txBox="1"/>
              <p:nvPr/>
            </p:nvSpPr>
            <p:spPr>
              <a:xfrm>
                <a:off x="1496257" y="4521472"/>
                <a:ext cx="226907" cy="7182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dirty="0">
                  <a:ln w="25400">
                    <a:solidFill>
                      <a:srgbClr val="20B6BE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0" y="2269601"/>
            <a:ext cx="7285154" cy="1154735"/>
            <a:chOff x="0" y="2269601"/>
            <a:chExt cx="7285154" cy="1154735"/>
          </a:xfrm>
        </p:grpSpPr>
        <p:sp>
          <p:nvSpPr>
            <p:cNvPr id="83" name="Text Placeholder 7">
              <a:extLst>
                <a:ext uri="{FF2B5EF4-FFF2-40B4-BE49-F238E27FC236}">
                  <a16:creationId xmlns:a16="http://schemas.microsoft.com/office/drawing/2014/main" id="{44122FBA-CD66-1211-DD09-0401D3953B99}"/>
                </a:ext>
              </a:extLst>
            </p:cNvPr>
            <p:cNvSpPr txBox="1">
              <a:spLocks/>
            </p:cNvSpPr>
            <p:nvPr/>
          </p:nvSpPr>
          <p:spPr>
            <a:xfrm>
              <a:off x="0" y="2269601"/>
              <a:ext cx="7285154" cy="1154735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indent="0" algn="just">
                <a:spcBef>
                  <a:spcPts val="600"/>
                </a:spcBef>
                <a:buNone/>
              </a:pP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Thực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hiện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cộng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trừ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trong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phạm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vi 10 000.</a:t>
              </a:r>
              <a:endPara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grpSp>
          <p:nvGrpSpPr>
            <p:cNvPr id="60" name="组合 12">
              <a:extLst>
                <a:ext uri="{FF2B5EF4-FFF2-40B4-BE49-F238E27FC236}">
                  <a16:creationId xmlns:a16="http://schemas.microsoft.com/office/drawing/2014/main" id="{FB5C15E7-AB83-6AE9-E0F3-5889807DBC4F}"/>
                </a:ext>
              </a:extLst>
            </p:cNvPr>
            <p:cNvGrpSpPr/>
            <p:nvPr/>
          </p:nvGrpSpPr>
          <p:grpSpPr>
            <a:xfrm rot="20461740">
              <a:off x="483075" y="2360694"/>
              <a:ext cx="441587" cy="423145"/>
              <a:chOff x="1267237" y="4149067"/>
              <a:chExt cx="1172591" cy="1179462"/>
            </a:xfrm>
          </p:grpSpPr>
          <p:sp>
            <p:nvSpPr>
              <p:cNvPr id="61" name="五角星 2">
                <a:extLst>
                  <a:ext uri="{FF2B5EF4-FFF2-40B4-BE49-F238E27FC236}">
                    <a16:creationId xmlns:a16="http://schemas.microsoft.com/office/drawing/2014/main" id="{6DF1E8E0-D78A-7333-ACA8-49FCB7C86DA0}"/>
                  </a:ext>
                </a:extLst>
              </p:cNvPr>
              <p:cNvSpPr/>
              <p:nvPr/>
            </p:nvSpPr>
            <p:spPr>
              <a:xfrm rot="1013228">
                <a:off x="1267237" y="4149067"/>
                <a:ext cx="1172591" cy="1179462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DDF03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extrusionH="76200" contourW="31750" prstMaterial="plastic">
                <a:bevelT w="438150" h="158750" prst="angle"/>
                <a:bevelB w="88900"/>
                <a:extrusionClr>
                  <a:srgbClr val="0DDBF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62" name="文本框 14">
                <a:extLst>
                  <a:ext uri="{FF2B5EF4-FFF2-40B4-BE49-F238E27FC236}">
                    <a16:creationId xmlns:a16="http://schemas.microsoft.com/office/drawing/2014/main" id="{FDA92D22-25A2-79DE-9693-000BA5420351}"/>
                  </a:ext>
                </a:extLst>
              </p:cNvPr>
              <p:cNvSpPr txBox="1"/>
              <p:nvPr/>
            </p:nvSpPr>
            <p:spPr>
              <a:xfrm>
                <a:off x="1496257" y="4521472"/>
                <a:ext cx="226907" cy="7182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dirty="0">
                  <a:ln w="25400">
                    <a:solidFill>
                      <a:srgbClr val="20B6BE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05" y="6788804"/>
            <a:ext cx="7944959" cy="3924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351" y="-634547"/>
            <a:ext cx="3413013" cy="20686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" y="2733796"/>
            <a:ext cx="11829177" cy="1154735"/>
            <a:chOff x="-1" y="2733796"/>
            <a:chExt cx="11829177" cy="1154735"/>
          </a:xfrm>
        </p:grpSpPr>
        <p:sp>
          <p:nvSpPr>
            <p:cNvPr id="84" name="Text Placeholder 7">
              <a:extLst>
                <a:ext uri="{FF2B5EF4-FFF2-40B4-BE49-F238E27FC236}">
                  <a16:creationId xmlns:a16="http://schemas.microsoft.com/office/drawing/2014/main" id="{44122FBA-CD66-1211-DD09-0401D3953B99}"/>
                </a:ext>
              </a:extLst>
            </p:cNvPr>
            <p:cNvSpPr txBox="1">
              <a:spLocks/>
            </p:cNvSpPr>
            <p:nvPr/>
          </p:nvSpPr>
          <p:spPr>
            <a:xfrm>
              <a:off x="-1" y="2733796"/>
              <a:ext cx="11829177" cy="1154735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indent="0" algn="just">
                <a:spcBef>
                  <a:spcPts val="600"/>
                </a:spcBef>
                <a:buNone/>
              </a:pP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Giải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quyết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vấn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đề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đơn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giản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liên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quan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đến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tính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nhẩm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nhân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chia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các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trường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hợp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đặc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biệt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(số 0).</a:t>
              </a:r>
              <a:endPara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grpSp>
          <p:nvGrpSpPr>
            <p:cNvPr id="86" name="组合 12">
              <a:extLst>
                <a:ext uri="{FF2B5EF4-FFF2-40B4-BE49-F238E27FC236}">
                  <a16:creationId xmlns:a16="http://schemas.microsoft.com/office/drawing/2014/main" id="{4EA636C2-9E35-603A-C45C-EE1C33A324D8}"/>
                </a:ext>
              </a:extLst>
            </p:cNvPr>
            <p:cNvGrpSpPr/>
            <p:nvPr/>
          </p:nvGrpSpPr>
          <p:grpSpPr>
            <a:xfrm rot="20461740">
              <a:off x="467199" y="2887521"/>
              <a:ext cx="441587" cy="423145"/>
              <a:chOff x="1267237" y="4149067"/>
              <a:chExt cx="1172591" cy="1179462"/>
            </a:xfrm>
          </p:grpSpPr>
          <p:sp>
            <p:nvSpPr>
              <p:cNvPr id="87" name="五角星 2">
                <a:extLst>
                  <a:ext uri="{FF2B5EF4-FFF2-40B4-BE49-F238E27FC236}">
                    <a16:creationId xmlns:a16="http://schemas.microsoft.com/office/drawing/2014/main" id="{9F821E7E-E03A-DE5D-14E1-8529F3644890}"/>
                  </a:ext>
                </a:extLst>
              </p:cNvPr>
              <p:cNvSpPr/>
              <p:nvPr/>
            </p:nvSpPr>
            <p:spPr>
              <a:xfrm rot="1013228">
                <a:off x="1267237" y="4149067"/>
                <a:ext cx="1172591" cy="1179462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DDF03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extrusionH="76200" contourW="31750" prstMaterial="plastic">
                <a:bevelT w="438150" h="158750" prst="angle"/>
                <a:bevelB w="88900"/>
                <a:extrusionClr>
                  <a:srgbClr val="0DDBF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88" name="文本框 14">
                <a:extLst>
                  <a:ext uri="{FF2B5EF4-FFF2-40B4-BE49-F238E27FC236}">
                    <a16:creationId xmlns:a16="http://schemas.microsoft.com/office/drawing/2014/main" id="{F2D89D51-83CD-7DF0-62BC-4BE926C6D9F7}"/>
                  </a:ext>
                </a:extLst>
              </p:cNvPr>
              <p:cNvSpPr txBox="1"/>
              <p:nvPr/>
            </p:nvSpPr>
            <p:spPr>
              <a:xfrm>
                <a:off x="1496257" y="4521472"/>
                <a:ext cx="226907" cy="7182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dirty="0">
                  <a:ln w="25400">
                    <a:solidFill>
                      <a:srgbClr val="20B6BE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-2" y="3617137"/>
            <a:ext cx="11829178" cy="1154735"/>
            <a:chOff x="-2" y="3617137"/>
            <a:chExt cx="11829178" cy="1154735"/>
          </a:xfrm>
        </p:grpSpPr>
        <p:sp>
          <p:nvSpPr>
            <p:cNvPr id="85" name="Text Placeholder 7">
              <a:extLst>
                <a:ext uri="{FF2B5EF4-FFF2-40B4-BE49-F238E27FC236}">
                  <a16:creationId xmlns:a16="http://schemas.microsoft.com/office/drawing/2014/main" id="{44122FBA-CD66-1211-DD09-0401D3953B99}"/>
                </a:ext>
              </a:extLst>
            </p:cNvPr>
            <p:cNvSpPr txBox="1">
              <a:spLocks/>
            </p:cNvSpPr>
            <p:nvPr/>
          </p:nvSpPr>
          <p:spPr>
            <a:xfrm>
              <a:off x="-2" y="3617137"/>
              <a:ext cx="11829178" cy="1154735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indent="0" algn="just">
                <a:spcBef>
                  <a:spcPts val="600"/>
                </a:spcBef>
                <a:buNone/>
              </a:pP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Giải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quyết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vấn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đề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đơn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giản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có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liên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quan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đến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ý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nghĩa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của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phép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cộng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phép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trừ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và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cộng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trừ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trong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phạm</a:t>
              </a:r>
              <a:r>
                <a: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vi 10 000.</a:t>
              </a:r>
              <a:endPara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grpSp>
          <p:nvGrpSpPr>
            <p:cNvPr id="89" name="组合 12">
              <a:extLst>
                <a:ext uri="{FF2B5EF4-FFF2-40B4-BE49-F238E27FC236}">
                  <a16:creationId xmlns:a16="http://schemas.microsoft.com/office/drawing/2014/main" id="{4EA636C2-9E35-603A-C45C-EE1C33A324D8}"/>
                </a:ext>
              </a:extLst>
            </p:cNvPr>
            <p:cNvGrpSpPr/>
            <p:nvPr/>
          </p:nvGrpSpPr>
          <p:grpSpPr>
            <a:xfrm rot="20461740">
              <a:off x="467197" y="3711961"/>
              <a:ext cx="441587" cy="423145"/>
              <a:chOff x="1267237" y="4149067"/>
              <a:chExt cx="1172591" cy="1179462"/>
            </a:xfrm>
          </p:grpSpPr>
          <p:sp>
            <p:nvSpPr>
              <p:cNvPr id="90" name="五角星 2">
                <a:extLst>
                  <a:ext uri="{FF2B5EF4-FFF2-40B4-BE49-F238E27FC236}">
                    <a16:creationId xmlns:a16="http://schemas.microsoft.com/office/drawing/2014/main" id="{9F821E7E-E03A-DE5D-14E1-8529F3644890}"/>
                  </a:ext>
                </a:extLst>
              </p:cNvPr>
              <p:cNvSpPr/>
              <p:nvPr/>
            </p:nvSpPr>
            <p:spPr>
              <a:xfrm rot="1013228">
                <a:off x="1267237" y="4149067"/>
                <a:ext cx="1172591" cy="1179462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DDF03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extrusionH="76200" contourW="31750" prstMaterial="plastic">
                <a:bevelT w="438150" h="158750" prst="angle"/>
                <a:bevelB w="88900"/>
                <a:extrusionClr>
                  <a:srgbClr val="0DDBF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91" name="文本框 14">
                <a:extLst>
                  <a:ext uri="{FF2B5EF4-FFF2-40B4-BE49-F238E27FC236}">
                    <a16:creationId xmlns:a16="http://schemas.microsoft.com/office/drawing/2014/main" id="{F2D89D51-83CD-7DF0-62BC-4BE926C6D9F7}"/>
                  </a:ext>
                </a:extLst>
              </p:cNvPr>
              <p:cNvSpPr txBox="1"/>
              <p:nvPr/>
            </p:nvSpPr>
            <p:spPr>
              <a:xfrm>
                <a:off x="1496257" y="4521472"/>
                <a:ext cx="226907" cy="7182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dirty="0">
                  <a:ln w="25400">
                    <a:solidFill>
                      <a:srgbClr val="20B6BE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>
            <a:off x="290168" y="4476645"/>
            <a:ext cx="4476375" cy="711617"/>
            <a:chOff x="3879365" y="266164"/>
            <a:chExt cx="4476375" cy="711617"/>
          </a:xfrm>
        </p:grpSpPr>
        <p:grpSp>
          <p:nvGrpSpPr>
            <p:cNvPr id="93" name="组合 32">
              <a:extLst>
                <a:ext uri="{FF2B5EF4-FFF2-40B4-BE49-F238E27FC236}">
                  <a16:creationId xmlns:a16="http://schemas.microsoft.com/office/drawing/2014/main" id="{06EB1A04-8A00-3CC3-F2EC-DEE8ECF2A252}"/>
                </a:ext>
              </a:extLst>
            </p:cNvPr>
            <p:cNvGrpSpPr/>
            <p:nvPr/>
          </p:nvGrpSpPr>
          <p:grpSpPr>
            <a:xfrm>
              <a:off x="3879365" y="266164"/>
              <a:ext cx="748926" cy="711617"/>
              <a:chOff x="5299732" y="3144140"/>
              <a:chExt cx="1200539" cy="1203732"/>
            </a:xfrm>
          </p:grpSpPr>
          <p:grpSp>
            <p:nvGrpSpPr>
              <p:cNvPr id="95" name="组合 41">
                <a:extLst>
                  <a:ext uri="{FF2B5EF4-FFF2-40B4-BE49-F238E27FC236}">
                    <a16:creationId xmlns:a16="http://schemas.microsoft.com/office/drawing/2014/main" id="{672DF4A9-A4E2-8427-6841-01AD6D62BCC2}"/>
                  </a:ext>
                </a:extLst>
              </p:cNvPr>
              <p:cNvGrpSpPr/>
              <p:nvPr/>
            </p:nvGrpSpPr>
            <p:grpSpPr>
              <a:xfrm>
                <a:off x="5316827" y="3157936"/>
                <a:ext cx="1183444" cy="1189936"/>
                <a:chOff x="6204695" y="719536"/>
                <a:chExt cx="1605454" cy="1614262"/>
              </a:xfrm>
            </p:grpSpPr>
            <p:sp>
              <p:nvSpPr>
                <p:cNvPr id="97" name="椭圆 42">
                  <a:extLst>
                    <a:ext uri="{FF2B5EF4-FFF2-40B4-BE49-F238E27FC236}">
                      <a16:creationId xmlns:a16="http://schemas.microsoft.com/office/drawing/2014/main" id="{811B7CF6-7946-3CD1-CB35-A719F3EBD933}"/>
                    </a:ext>
                  </a:extLst>
                </p:cNvPr>
                <p:cNvSpPr/>
                <p:nvPr/>
              </p:nvSpPr>
              <p:spPr>
                <a:xfrm>
                  <a:off x="6206985" y="728767"/>
                  <a:ext cx="1593898" cy="1593898"/>
                </a:xfrm>
                <a:prstGeom prst="ellipse">
                  <a:avLst/>
                </a:prstGeom>
                <a:solidFill>
                  <a:srgbClr val="9FB70D"/>
                </a:solidFill>
                <a:ln>
                  <a:noFill/>
                </a:ln>
                <a:effectLst>
                  <a:outerShdw blurRad="254000" dist="63500" dir="5400000" algn="t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013">
                    <a:cs typeface="+mn-ea"/>
                    <a:sym typeface="+mn-lt"/>
                  </a:endParaRPr>
                </a:p>
              </p:txBody>
            </p:sp>
            <p:grpSp>
              <p:nvGrpSpPr>
                <p:cNvPr id="98" name="组合 44">
                  <a:extLst>
                    <a:ext uri="{FF2B5EF4-FFF2-40B4-BE49-F238E27FC236}">
                      <a16:creationId xmlns:a16="http://schemas.microsoft.com/office/drawing/2014/main" id="{6D1BFE70-18DA-E643-4183-9501209A08C6}"/>
                    </a:ext>
                  </a:extLst>
                </p:cNvPr>
                <p:cNvGrpSpPr/>
                <p:nvPr/>
              </p:nvGrpSpPr>
              <p:grpSpPr>
                <a:xfrm>
                  <a:off x="6204695" y="719536"/>
                  <a:ext cx="1605454" cy="1614262"/>
                  <a:chOff x="9437178" y="1545705"/>
                  <a:chExt cx="1605454" cy="1614262"/>
                </a:xfrm>
              </p:grpSpPr>
              <p:sp>
                <p:nvSpPr>
                  <p:cNvPr id="99" name="椭圆 46">
                    <a:extLst>
                      <a:ext uri="{FF2B5EF4-FFF2-40B4-BE49-F238E27FC236}">
                        <a16:creationId xmlns:a16="http://schemas.microsoft.com/office/drawing/2014/main" id="{E03D0C00-BFD8-27E4-6AF7-BBEB6BAB67FE}"/>
                      </a:ext>
                    </a:extLst>
                  </p:cNvPr>
                  <p:cNvSpPr/>
                  <p:nvPr/>
                </p:nvSpPr>
                <p:spPr>
                  <a:xfrm>
                    <a:off x="9437178" y="1566069"/>
                    <a:ext cx="1593898" cy="1593898"/>
                  </a:xfrm>
                  <a:prstGeom prst="ellipse">
                    <a:avLst/>
                  </a:prstGeom>
                  <a:solidFill>
                    <a:srgbClr val="22F1F6"/>
                  </a:solidFill>
                  <a:ln>
                    <a:noFill/>
                  </a:ln>
                  <a:effectLst>
                    <a:innerShdw blurRad="571500" dist="241300" dir="5400000">
                      <a:srgbClr val="20B6BE">
                        <a:alpha val="80000"/>
                      </a:srgb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013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0" name="椭圆 47">
                    <a:extLst>
                      <a:ext uri="{FF2B5EF4-FFF2-40B4-BE49-F238E27FC236}">
                        <a16:creationId xmlns:a16="http://schemas.microsoft.com/office/drawing/2014/main" id="{2CE67C04-AF01-8D21-F59F-40439A38CA52}"/>
                      </a:ext>
                    </a:extLst>
                  </p:cNvPr>
                  <p:cNvSpPr/>
                  <p:nvPr/>
                </p:nvSpPr>
                <p:spPr>
                  <a:xfrm>
                    <a:off x="9448734" y="1545705"/>
                    <a:ext cx="1593898" cy="159389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3"/>
                      </a:gs>
                      <a:gs pos="40000">
                        <a:srgbClr val="D6F133"/>
                      </a:gs>
                      <a:gs pos="100000">
                        <a:srgbClr val="92D050"/>
                      </a:gs>
                    </a:gsLst>
                    <a:path path="circle">
                      <a:fillToRect l="50000" t="-80000" r="50000" b="180000"/>
                    </a:path>
                    <a:tileRect/>
                  </a:gradFill>
                  <a:ln w="31750">
                    <a:solidFill>
                      <a:srgbClr val="D6F133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013" dirty="0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96" name="文本框 57">
                <a:extLst>
                  <a:ext uri="{FF2B5EF4-FFF2-40B4-BE49-F238E27FC236}">
                    <a16:creationId xmlns:a16="http://schemas.microsoft.com/office/drawing/2014/main" id="{B4DE6CBD-EB1A-7D56-3D59-4C6C4F0E9CD5}"/>
                  </a:ext>
                </a:extLst>
              </p:cNvPr>
              <p:cNvSpPr txBox="1"/>
              <p:nvPr/>
            </p:nvSpPr>
            <p:spPr>
              <a:xfrm>
                <a:off x="5299732" y="3144140"/>
                <a:ext cx="1200535" cy="1093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600" b="1" dirty="0">
                    <a:solidFill>
                      <a:schemeClr val="bg1"/>
                    </a:solidFill>
                    <a:latin typeface="UTM Cookies" panose="02040603050506020204" pitchFamily="18" charset="0"/>
                    <a:cs typeface="Calibri" panose="020F0502020204030204" pitchFamily="34" charset="0"/>
                    <a:sym typeface="+mn-lt"/>
                  </a:rPr>
                  <a:t>02</a:t>
                </a:r>
                <a:endParaRPr lang="zh-CN" altLang="en-US" sz="3600" b="1" dirty="0">
                  <a:solidFill>
                    <a:schemeClr val="bg1"/>
                  </a:solidFill>
                  <a:latin typeface="UTM Cookies" panose="02040603050506020204" pitchFamily="18" charset="0"/>
                  <a:cs typeface="Calibri" panose="020F0502020204030204" pitchFamily="34" charset="0"/>
                  <a:sym typeface="+mn-lt"/>
                </a:endParaRP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86AAFEF-D3B7-3EDE-76AD-59CD6EEC2816}"/>
                </a:ext>
              </a:extLst>
            </p:cNvPr>
            <p:cNvSpPr txBox="1"/>
            <p:nvPr/>
          </p:nvSpPr>
          <p:spPr>
            <a:xfrm>
              <a:off x="4783229" y="351697"/>
              <a:ext cx="35725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000" b="1" dirty="0" err="1">
                  <a:latin typeface="UTM Duepuntozero" panose="02040603050506020204" pitchFamily="18" charset="0"/>
                </a:rPr>
                <a:t>Năng</a:t>
              </a:r>
              <a:r>
                <a:rPr lang="en-US" sz="3000" b="1" dirty="0">
                  <a:latin typeface="UTM Duepuntozero" panose="02040603050506020204" pitchFamily="18" charset="0"/>
                </a:rPr>
                <a:t> </a:t>
              </a:r>
              <a:r>
                <a:rPr lang="en-US" sz="3000" b="1" dirty="0" err="1">
                  <a:latin typeface="UTM Duepuntozero" panose="02040603050506020204" pitchFamily="18" charset="0"/>
                </a:rPr>
                <a:t>lực</a:t>
              </a:r>
              <a:r>
                <a:rPr lang="en-US" sz="3000" b="1" dirty="0">
                  <a:latin typeface="UTM Duepuntozero" panose="02040603050506020204" pitchFamily="18" charset="0"/>
                </a:rPr>
                <a:t> </a:t>
              </a:r>
              <a:r>
                <a:rPr lang="en-US" sz="3000" b="1" dirty="0" err="1">
                  <a:latin typeface="UTM Duepuntozero" panose="02040603050506020204" pitchFamily="18" charset="0"/>
                </a:rPr>
                <a:t>chú</a:t>
              </a:r>
              <a:r>
                <a:rPr lang="en-US" sz="3000" b="1" dirty="0">
                  <a:latin typeface="UTM Duepuntozero" panose="02040603050506020204" pitchFamily="18" charset="0"/>
                </a:rPr>
                <a:t> </a:t>
              </a:r>
              <a:r>
                <a:rPr lang="en-US" sz="3000" b="1" dirty="0" err="1">
                  <a:latin typeface="UTM Duepuntozero" panose="02040603050506020204" pitchFamily="18" charset="0"/>
                </a:rPr>
                <a:t>trọng</a:t>
              </a:r>
              <a:r>
                <a:rPr lang="en-US" sz="3000" b="1" dirty="0">
                  <a:latin typeface="UTM Duepuntozero" panose="02040603050506020204" pitchFamily="18" charset="0"/>
                </a:rPr>
                <a:t>:</a:t>
              </a:r>
            </a:p>
          </p:txBody>
        </p:sp>
      </p:grpSp>
      <p:sp>
        <p:nvSpPr>
          <p:cNvPr id="101" name="Text Placeholder 7">
            <a:extLst>
              <a:ext uri="{FF2B5EF4-FFF2-40B4-BE49-F238E27FC236}">
                <a16:creationId xmlns:a16="http://schemas.microsoft.com/office/drawing/2014/main" id="{44122FBA-CD66-1211-DD09-0401D3953B99}"/>
              </a:ext>
            </a:extLst>
          </p:cNvPr>
          <p:cNvSpPr txBox="1">
            <a:spLocks/>
          </p:cNvSpPr>
          <p:nvPr/>
        </p:nvSpPr>
        <p:spPr>
          <a:xfrm>
            <a:off x="3055241" y="4512968"/>
            <a:ext cx="8773935" cy="492345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 algn="just">
              <a:spcBef>
                <a:spcPts val="600"/>
              </a:spcBef>
              <a:buNone/>
            </a:pP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Tư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duy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và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luận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mô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hóa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giao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tiếp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290168" y="5476216"/>
            <a:ext cx="4476375" cy="711617"/>
            <a:chOff x="3879365" y="266164"/>
            <a:chExt cx="4476375" cy="711617"/>
          </a:xfrm>
        </p:grpSpPr>
        <p:grpSp>
          <p:nvGrpSpPr>
            <p:cNvPr id="103" name="组合 32">
              <a:extLst>
                <a:ext uri="{FF2B5EF4-FFF2-40B4-BE49-F238E27FC236}">
                  <a16:creationId xmlns:a16="http://schemas.microsoft.com/office/drawing/2014/main" id="{06EB1A04-8A00-3CC3-F2EC-DEE8ECF2A252}"/>
                </a:ext>
              </a:extLst>
            </p:cNvPr>
            <p:cNvGrpSpPr/>
            <p:nvPr/>
          </p:nvGrpSpPr>
          <p:grpSpPr>
            <a:xfrm>
              <a:off x="3879365" y="266164"/>
              <a:ext cx="748926" cy="711617"/>
              <a:chOff x="5299732" y="3144140"/>
              <a:chExt cx="1200539" cy="1203732"/>
            </a:xfrm>
          </p:grpSpPr>
          <p:grpSp>
            <p:nvGrpSpPr>
              <p:cNvPr id="105" name="组合 41">
                <a:extLst>
                  <a:ext uri="{FF2B5EF4-FFF2-40B4-BE49-F238E27FC236}">
                    <a16:creationId xmlns:a16="http://schemas.microsoft.com/office/drawing/2014/main" id="{672DF4A9-A4E2-8427-6841-01AD6D62BCC2}"/>
                  </a:ext>
                </a:extLst>
              </p:cNvPr>
              <p:cNvGrpSpPr/>
              <p:nvPr/>
            </p:nvGrpSpPr>
            <p:grpSpPr>
              <a:xfrm>
                <a:off x="5316827" y="3157936"/>
                <a:ext cx="1183444" cy="1189936"/>
                <a:chOff x="6204695" y="719536"/>
                <a:chExt cx="1605454" cy="1614262"/>
              </a:xfrm>
            </p:grpSpPr>
            <p:sp>
              <p:nvSpPr>
                <p:cNvPr id="107" name="椭圆 42">
                  <a:extLst>
                    <a:ext uri="{FF2B5EF4-FFF2-40B4-BE49-F238E27FC236}">
                      <a16:creationId xmlns:a16="http://schemas.microsoft.com/office/drawing/2014/main" id="{811B7CF6-7946-3CD1-CB35-A719F3EBD933}"/>
                    </a:ext>
                  </a:extLst>
                </p:cNvPr>
                <p:cNvSpPr/>
                <p:nvPr/>
              </p:nvSpPr>
              <p:spPr>
                <a:xfrm>
                  <a:off x="6206985" y="728767"/>
                  <a:ext cx="1593898" cy="1593898"/>
                </a:xfrm>
                <a:prstGeom prst="ellipse">
                  <a:avLst/>
                </a:prstGeom>
                <a:solidFill>
                  <a:srgbClr val="9FB70D"/>
                </a:solidFill>
                <a:ln>
                  <a:noFill/>
                </a:ln>
                <a:effectLst>
                  <a:outerShdw blurRad="254000" dist="63500" dir="5400000" algn="t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013">
                    <a:cs typeface="+mn-ea"/>
                    <a:sym typeface="+mn-lt"/>
                  </a:endParaRPr>
                </a:p>
              </p:txBody>
            </p:sp>
            <p:grpSp>
              <p:nvGrpSpPr>
                <p:cNvPr id="108" name="组合 44">
                  <a:extLst>
                    <a:ext uri="{FF2B5EF4-FFF2-40B4-BE49-F238E27FC236}">
                      <a16:creationId xmlns:a16="http://schemas.microsoft.com/office/drawing/2014/main" id="{6D1BFE70-18DA-E643-4183-9501209A08C6}"/>
                    </a:ext>
                  </a:extLst>
                </p:cNvPr>
                <p:cNvGrpSpPr/>
                <p:nvPr/>
              </p:nvGrpSpPr>
              <p:grpSpPr>
                <a:xfrm>
                  <a:off x="6204695" y="719536"/>
                  <a:ext cx="1605454" cy="1614262"/>
                  <a:chOff x="9437178" y="1545705"/>
                  <a:chExt cx="1605454" cy="1614262"/>
                </a:xfrm>
              </p:grpSpPr>
              <p:sp>
                <p:nvSpPr>
                  <p:cNvPr id="109" name="椭圆 46">
                    <a:extLst>
                      <a:ext uri="{FF2B5EF4-FFF2-40B4-BE49-F238E27FC236}">
                        <a16:creationId xmlns:a16="http://schemas.microsoft.com/office/drawing/2014/main" id="{E03D0C00-BFD8-27E4-6AF7-BBEB6BAB67FE}"/>
                      </a:ext>
                    </a:extLst>
                  </p:cNvPr>
                  <p:cNvSpPr/>
                  <p:nvPr/>
                </p:nvSpPr>
                <p:spPr>
                  <a:xfrm>
                    <a:off x="9437178" y="1566069"/>
                    <a:ext cx="1593898" cy="1593898"/>
                  </a:xfrm>
                  <a:prstGeom prst="ellipse">
                    <a:avLst/>
                  </a:prstGeom>
                  <a:solidFill>
                    <a:srgbClr val="22F1F6"/>
                  </a:solidFill>
                  <a:ln>
                    <a:noFill/>
                  </a:ln>
                  <a:effectLst>
                    <a:innerShdw blurRad="571500" dist="241300" dir="5400000">
                      <a:srgbClr val="20B6BE">
                        <a:alpha val="80000"/>
                      </a:srgb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013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" name="椭圆 47">
                    <a:extLst>
                      <a:ext uri="{FF2B5EF4-FFF2-40B4-BE49-F238E27FC236}">
                        <a16:creationId xmlns:a16="http://schemas.microsoft.com/office/drawing/2014/main" id="{2CE67C04-AF01-8D21-F59F-40439A38CA52}"/>
                      </a:ext>
                    </a:extLst>
                  </p:cNvPr>
                  <p:cNvSpPr/>
                  <p:nvPr/>
                </p:nvSpPr>
                <p:spPr>
                  <a:xfrm>
                    <a:off x="9448734" y="1545705"/>
                    <a:ext cx="1593898" cy="159389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3"/>
                      </a:gs>
                      <a:gs pos="40000">
                        <a:srgbClr val="D6F133"/>
                      </a:gs>
                      <a:gs pos="100000">
                        <a:srgbClr val="92D050"/>
                      </a:gs>
                    </a:gsLst>
                    <a:path path="circle">
                      <a:fillToRect l="50000" t="-80000" r="50000" b="180000"/>
                    </a:path>
                    <a:tileRect/>
                  </a:gradFill>
                  <a:ln w="31750">
                    <a:solidFill>
                      <a:srgbClr val="D6F133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013" dirty="0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06" name="文本框 57">
                <a:extLst>
                  <a:ext uri="{FF2B5EF4-FFF2-40B4-BE49-F238E27FC236}">
                    <a16:creationId xmlns:a16="http://schemas.microsoft.com/office/drawing/2014/main" id="{B4DE6CBD-EB1A-7D56-3D59-4C6C4F0E9CD5}"/>
                  </a:ext>
                </a:extLst>
              </p:cNvPr>
              <p:cNvSpPr txBox="1"/>
              <p:nvPr/>
            </p:nvSpPr>
            <p:spPr>
              <a:xfrm>
                <a:off x="5299732" y="3144140"/>
                <a:ext cx="1200535" cy="1093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600" b="1" dirty="0">
                    <a:solidFill>
                      <a:schemeClr val="bg1"/>
                    </a:solidFill>
                    <a:latin typeface="UTM Cookies" panose="02040603050506020204" pitchFamily="18" charset="0"/>
                    <a:cs typeface="Calibri" panose="020F0502020204030204" pitchFamily="34" charset="0"/>
                    <a:sym typeface="+mn-lt"/>
                  </a:rPr>
                  <a:t>03</a:t>
                </a:r>
                <a:endParaRPr lang="zh-CN" altLang="en-US" sz="3600" b="1" dirty="0">
                  <a:solidFill>
                    <a:schemeClr val="bg1"/>
                  </a:solidFill>
                  <a:latin typeface="UTM Cookies" panose="02040603050506020204" pitchFamily="18" charset="0"/>
                  <a:cs typeface="Calibri" panose="020F0502020204030204" pitchFamily="34" charset="0"/>
                  <a:sym typeface="+mn-lt"/>
                </a:endParaRPr>
              </a:p>
            </p:txBody>
          </p: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86AAFEF-D3B7-3EDE-76AD-59CD6EEC2816}"/>
                </a:ext>
              </a:extLst>
            </p:cNvPr>
            <p:cNvSpPr txBox="1"/>
            <p:nvPr/>
          </p:nvSpPr>
          <p:spPr>
            <a:xfrm>
              <a:off x="4783229" y="351697"/>
              <a:ext cx="35725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000" b="1" dirty="0" err="1">
                  <a:latin typeface="UTM Duepuntozero" panose="02040603050506020204" pitchFamily="18" charset="0"/>
                </a:rPr>
                <a:t>Năng</a:t>
              </a:r>
              <a:r>
                <a:rPr lang="en-US" sz="3000" b="1" dirty="0">
                  <a:latin typeface="UTM Duepuntozero" panose="02040603050506020204" pitchFamily="18" charset="0"/>
                </a:rPr>
                <a:t> </a:t>
              </a:r>
              <a:r>
                <a:rPr lang="en-US" sz="3000" b="1" dirty="0" err="1">
                  <a:latin typeface="UTM Duepuntozero" panose="02040603050506020204" pitchFamily="18" charset="0"/>
                </a:rPr>
                <a:t>lực</a:t>
              </a:r>
              <a:r>
                <a:rPr lang="en-US" sz="3000" b="1" dirty="0">
                  <a:latin typeface="UTM Duepuntozero" panose="02040603050506020204" pitchFamily="18" charset="0"/>
                </a:rPr>
                <a:t> </a:t>
              </a:r>
              <a:r>
                <a:rPr lang="en-US" sz="3000" b="1" dirty="0" err="1">
                  <a:latin typeface="UTM Duepuntozero" panose="02040603050506020204" pitchFamily="18" charset="0"/>
                </a:rPr>
                <a:t>chú</a:t>
              </a:r>
              <a:r>
                <a:rPr lang="en-US" sz="3000" b="1" dirty="0">
                  <a:latin typeface="UTM Duepuntozero" panose="02040603050506020204" pitchFamily="18" charset="0"/>
                </a:rPr>
                <a:t> </a:t>
              </a:r>
              <a:r>
                <a:rPr lang="en-US" sz="3000" b="1" dirty="0" err="1">
                  <a:latin typeface="UTM Duepuntozero" panose="02040603050506020204" pitchFamily="18" charset="0"/>
                </a:rPr>
                <a:t>trọng</a:t>
              </a:r>
              <a:r>
                <a:rPr lang="en-US" sz="3000" b="1" dirty="0">
                  <a:latin typeface="UTM Duepuntozero" panose="02040603050506020204" pitchFamily="18" charset="0"/>
                </a:rPr>
                <a:t>:</a:t>
              </a:r>
            </a:p>
          </p:txBody>
        </p:sp>
      </p:grpSp>
      <p:sp>
        <p:nvSpPr>
          <p:cNvPr id="111" name="Text Placeholder 7">
            <a:extLst>
              <a:ext uri="{FF2B5EF4-FFF2-40B4-BE49-F238E27FC236}">
                <a16:creationId xmlns:a16="http://schemas.microsoft.com/office/drawing/2014/main" id="{44122FBA-CD66-1211-DD09-0401D3953B99}"/>
              </a:ext>
            </a:extLst>
          </p:cNvPr>
          <p:cNvSpPr txBox="1">
            <a:spLocks/>
          </p:cNvSpPr>
          <p:nvPr/>
        </p:nvSpPr>
        <p:spPr>
          <a:xfrm>
            <a:off x="3055241" y="5541018"/>
            <a:ext cx="8773935" cy="492345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 algn="just">
              <a:spcBef>
                <a:spcPts val="600"/>
              </a:spcBef>
              <a:buNone/>
            </a:pP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và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cuộc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sống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Tự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nhiên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và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Xã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hội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Tiếng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Việt</a:t>
            </a:r>
            <a:endParaRPr lang="en-US" altLang="zh-CN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86AAFEF-D3B7-3EDE-76AD-59CD6EEC2816}"/>
              </a:ext>
            </a:extLst>
          </p:cNvPr>
          <p:cNvSpPr txBox="1"/>
          <p:nvPr/>
        </p:nvSpPr>
        <p:spPr>
          <a:xfrm>
            <a:off x="1856321" y="6092482"/>
            <a:ext cx="35725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err="1">
                <a:latin typeface="UTM Duepuntozero" panose="02040603050506020204" pitchFamily="18" charset="0"/>
              </a:rPr>
              <a:t>Phẩm</a:t>
            </a:r>
            <a:r>
              <a:rPr lang="en-US" sz="3000" b="1" dirty="0">
                <a:latin typeface="UTM Duepuntozero" panose="02040603050506020204" pitchFamily="18" charset="0"/>
              </a:rPr>
              <a:t> </a:t>
            </a:r>
            <a:r>
              <a:rPr lang="en-US" sz="3000" b="1" dirty="0" err="1">
                <a:latin typeface="UTM Duepuntozero" panose="02040603050506020204" pitchFamily="18" charset="0"/>
              </a:rPr>
              <a:t>chất</a:t>
            </a:r>
            <a:r>
              <a:rPr lang="en-US" sz="3000" b="1" dirty="0">
                <a:latin typeface="UTM Duepuntozero" panose="02040603050506020204" pitchFamily="18" charset="0"/>
              </a:rPr>
              <a:t>:</a:t>
            </a:r>
          </a:p>
        </p:txBody>
      </p:sp>
      <p:sp>
        <p:nvSpPr>
          <p:cNvPr id="113" name="Text Placeholder 7">
            <a:extLst>
              <a:ext uri="{FF2B5EF4-FFF2-40B4-BE49-F238E27FC236}">
                <a16:creationId xmlns:a16="http://schemas.microsoft.com/office/drawing/2014/main" id="{44122FBA-CD66-1211-DD09-0401D3953B99}"/>
              </a:ext>
            </a:extLst>
          </p:cNvPr>
          <p:cNvSpPr txBox="1">
            <a:spLocks/>
          </p:cNvSpPr>
          <p:nvPr/>
        </p:nvSpPr>
        <p:spPr>
          <a:xfrm>
            <a:off x="2654018" y="6043283"/>
            <a:ext cx="8773935" cy="492345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 algn="just">
              <a:spcBef>
                <a:spcPts val="600"/>
              </a:spcBef>
              <a:buNone/>
            </a:pP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Yêu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nước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chăm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chỉ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trưng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thực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571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1" grpId="0"/>
      <p:bldP spid="111" grpId="0"/>
      <p:bldP spid="112" grpId="0"/>
      <p:bldP spid="1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3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682416" y="421793"/>
            <a:ext cx="11149950" cy="707886"/>
            <a:chOff x="1169225" y="243763"/>
            <a:chExt cx="11149950" cy="707886"/>
          </a:xfrm>
        </p:grpSpPr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898098" y="278812"/>
              <a:ext cx="1042107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Thay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dấu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>
                  <a:solidFill>
                    <a:srgbClr val="0070C0"/>
                  </a:solidFill>
                </a:rPr>
                <a:t>.?.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Bằng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dấu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phép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tính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thích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3500" b="1" dirty="0" err="1">
                  <a:solidFill>
                    <a:schemeClr val="bg2">
                      <a:lumMod val="25000"/>
                    </a:schemeClr>
                  </a:solidFill>
                </a:rPr>
                <a:t>hợp</a:t>
              </a:r>
              <a:r>
                <a:rPr lang="en-GB" sz="3500" b="1" dirty="0">
                  <a:solidFill>
                    <a:schemeClr val="bg2">
                      <a:lumMod val="25000"/>
                    </a:schemeClr>
                  </a:solidFill>
                </a:rPr>
                <a:t> (+, -, x, :).  </a:t>
              </a:r>
              <a:endParaRPr lang="vi-VN" sz="35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4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92575" y="1204463"/>
            <a:ext cx="4451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>
                <a:solidFill>
                  <a:srgbClr val="FF5050"/>
                </a:solidFill>
              </a:rPr>
              <a:t>d) 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5 000 x 0 </a:t>
            </a:r>
            <a:r>
              <a:rPr lang="en-GB" sz="4000" dirty="0">
                <a:solidFill>
                  <a:srgbClr val="0070C0"/>
                </a:solidFill>
              </a:rPr>
              <a:t>.?.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 8 = 0</a:t>
            </a:r>
          </a:p>
          <a:p>
            <a:pPr algn="just"/>
            <a:endParaRPr lang="vi-VN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33982" y="1166788"/>
            <a:ext cx="6485154" cy="1637160"/>
            <a:chOff x="5464236" y="1295195"/>
            <a:chExt cx="6485154" cy="1637160"/>
          </a:xfrm>
        </p:grpSpPr>
        <p:sp>
          <p:nvSpPr>
            <p:cNvPr id="24" name="Rounded Rectangle 23"/>
            <p:cNvSpPr/>
            <p:nvPr/>
          </p:nvSpPr>
          <p:spPr>
            <a:xfrm>
              <a:off x="5464236" y="1295195"/>
              <a:ext cx="6434812" cy="1637160"/>
            </a:xfrm>
            <a:prstGeom prst="roundRect">
              <a:avLst/>
            </a:prstGeom>
            <a:solidFill>
              <a:srgbClr val="FCDC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ộp Văn bản 30">
              <a:extLst>
                <a:ext uri="{FF2B5EF4-FFF2-40B4-BE49-F238E27FC236}">
                  <a16:creationId xmlns:a16="http://schemas.microsoft.com/office/drawing/2014/main" id="{42F67E33-B497-A4DD-05FC-169F91395116}"/>
                </a:ext>
              </a:extLst>
            </p:cNvPr>
            <p:cNvSpPr txBox="1"/>
            <p:nvPr/>
          </p:nvSpPr>
          <p:spPr>
            <a:xfrm>
              <a:off x="5493440" y="1553015"/>
              <a:ext cx="645595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32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- Ta tính từ trái sang rồi dựa vào kết quả cuối cùng để chọn phép tính.</a:t>
              </a:r>
              <a:endParaRPr lang="en-US" sz="3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14372" y="2272435"/>
            <a:ext cx="2181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=        0</a:t>
            </a:r>
          </a:p>
        </p:txBody>
      </p:sp>
      <p:sp>
        <p:nvSpPr>
          <p:cNvPr id="15" name="Ngoặc móc Phải 33">
            <a:extLst>
              <a:ext uri="{FF2B5EF4-FFF2-40B4-BE49-F238E27FC236}">
                <a16:creationId xmlns:a16="http://schemas.microsoft.com/office/drawing/2014/main" id="{3A5ECB7F-FB00-3B1B-60F0-3B317C8F3C12}"/>
              </a:ext>
            </a:extLst>
          </p:cNvPr>
          <p:cNvSpPr/>
          <p:nvPr/>
        </p:nvSpPr>
        <p:spPr>
          <a:xfrm rot="5400000">
            <a:off x="1758469" y="1106780"/>
            <a:ext cx="323770" cy="1750193"/>
          </a:xfrm>
          <a:prstGeom prst="rightBrace">
            <a:avLst>
              <a:gd name="adj1" fmla="val 42565"/>
              <a:gd name="adj2" fmla="val 49656"/>
            </a:avLst>
          </a:prstGeom>
          <a:noFill/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2548698" y="2245531"/>
            <a:ext cx="3330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4000" dirty="0">
                <a:solidFill>
                  <a:srgbClr val="0070C0"/>
                </a:solidFill>
              </a:rPr>
              <a:t>.?.</a:t>
            </a:r>
            <a:r>
              <a:rPr lang="en-GB" sz="4000" dirty="0">
                <a:solidFill>
                  <a:schemeClr val="bg2">
                    <a:lumMod val="25000"/>
                  </a:schemeClr>
                </a:solidFill>
              </a:rPr>
              <a:t>  8 = 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97554" y="2882952"/>
            <a:ext cx="6434812" cy="2490594"/>
            <a:chOff x="5397554" y="2882952"/>
            <a:chExt cx="6434812" cy="2490594"/>
          </a:xfrm>
        </p:grpSpPr>
        <p:sp>
          <p:nvSpPr>
            <p:cNvPr id="25" name="Rounded Rectangle 24"/>
            <p:cNvSpPr/>
            <p:nvPr/>
          </p:nvSpPr>
          <p:spPr>
            <a:xfrm>
              <a:off x="5397554" y="2939079"/>
              <a:ext cx="6434812" cy="2434467"/>
            </a:xfrm>
            <a:prstGeom prst="roundRect">
              <a:avLst/>
            </a:prstGeom>
            <a:solidFill>
              <a:srgbClr val="FCDC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397554" y="2882952"/>
              <a:ext cx="6434812" cy="2001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lvl="0" indent="-457200" algn="just">
                <a:lnSpc>
                  <a:spcPct val="115000"/>
                </a:lnSpc>
                <a:spcBef>
                  <a:spcPts val="200"/>
                </a:spcBef>
                <a:spcAft>
                  <a:spcPts val="200"/>
                </a:spcAft>
                <a:buFontTx/>
                <a:buChar char="-"/>
              </a:pPr>
              <a:r>
                <a:rPr lang="pt-BR" sz="35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Kết quả bằng 0:</a:t>
              </a:r>
            </a:p>
            <a:p>
              <a:pPr marR="0" lvl="0" algn="just">
                <a:lnSpc>
                  <a:spcPct val="115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pt-BR" sz="35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+ Ta có thể dùng phép nhân hoặc phép chia.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548985" y="4704284"/>
            <a:ext cx="6455950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3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 có: 0 x 8 = 0 hay 0 : 8 = 0</a:t>
            </a: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89463" y="5462587"/>
            <a:ext cx="7434841" cy="1154162"/>
          </a:xfrm>
          <a:prstGeom prst="rect">
            <a:avLst/>
          </a:prstGeom>
          <a:noFill/>
          <a:ln w="28575">
            <a:solidFill>
              <a:srgbClr val="FF505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3000" b="1" dirty="0">
                <a:solidFill>
                  <a:srgbClr val="FF5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Vậy phép tính thích hợp là phép tính nhân hoặc phép tính chia.</a:t>
            </a:r>
            <a:endParaRPr lang="en-US" sz="3000" b="1" dirty="0">
              <a:solidFill>
                <a:srgbClr val="FF505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2919167" y="1217915"/>
            <a:ext cx="53372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</a:rPr>
              <a:t>x</a:t>
            </a:r>
          </a:p>
          <a:p>
            <a:pPr algn="ctr"/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2771918" y="2222587"/>
            <a:ext cx="53372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</a:rPr>
              <a:t>x</a:t>
            </a:r>
          </a:p>
          <a:p>
            <a:pPr algn="ctr"/>
            <a:endParaRPr lang="en-GB" sz="4000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3817" y="3301509"/>
            <a:ext cx="4451058" cy="1588259"/>
            <a:chOff x="323169" y="3304286"/>
            <a:chExt cx="4451058" cy="158825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323169" y="3304286"/>
              <a:ext cx="44510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4000" dirty="0">
                  <a:solidFill>
                    <a:srgbClr val="FF5050"/>
                  </a:solidFill>
                </a:rPr>
                <a:t>d) 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5 000 x 0 </a:t>
              </a:r>
              <a:r>
                <a:rPr lang="en-GB" sz="4000" dirty="0">
                  <a:solidFill>
                    <a:srgbClr val="0070C0"/>
                  </a:solidFill>
                </a:rPr>
                <a:t>: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 8 = 0</a:t>
              </a:r>
            </a:p>
          </p:txBody>
        </p:sp>
        <p:sp>
          <p:nvSpPr>
            <p:cNvPr id="27" name="Ngoặc móc Phải 33">
              <a:extLst>
                <a:ext uri="{FF2B5EF4-FFF2-40B4-BE49-F238E27FC236}">
                  <a16:creationId xmlns:a16="http://schemas.microsoft.com/office/drawing/2014/main" id="{3A5ECB7F-FB00-3B1B-60F0-3B317C8F3C12}"/>
                </a:ext>
              </a:extLst>
            </p:cNvPr>
            <p:cNvSpPr/>
            <p:nvPr/>
          </p:nvSpPr>
          <p:spPr>
            <a:xfrm rot="5400000">
              <a:off x="1674376" y="2990091"/>
              <a:ext cx="323770" cy="1918378"/>
            </a:xfrm>
            <a:prstGeom prst="rightBrace">
              <a:avLst>
                <a:gd name="adj1" fmla="val 42565"/>
                <a:gd name="adj2" fmla="val 49656"/>
              </a:avLst>
            </a:prstGeom>
            <a:noFill/>
            <a:ln w="38100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552184" y="4184659"/>
              <a:ext cx="345799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=        0     </a:t>
              </a:r>
              <a:r>
                <a:rPr lang="en-GB" sz="4000" dirty="0">
                  <a:solidFill>
                    <a:srgbClr val="3F93D0"/>
                  </a:solidFill>
                </a:rPr>
                <a:t>:</a:t>
              </a:r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</a:rPr>
                <a:t> 8 =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95011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/>
      <p:bldP spid="15" grpId="0" animBg="1"/>
      <p:bldP spid="16" grpId="0"/>
      <p:bldP spid="21" grpId="0"/>
      <p:bldP spid="22" grpId="0" animBg="1"/>
      <p:bldP spid="30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6A3FF1-B65E-AE84-309F-2F430DFC1DD3}"/>
              </a:ext>
            </a:extLst>
          </p:cNvPr>
          <p:cNvSpPr txBox="1"/>
          <p:nvPr/>
        </p:nvSpPr>
        <p:spPr>
          <a:xfrm>
            <a:off x="3981468" y="2331047"/>
            <a:ext cx="33114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B222D"/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  <a:latin typeface="iCiel Crocante" panose="02000000000000000000" pitchFamily="50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9893727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43EE0B-9E3D-8090-CF8B-EADAA382E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245092-5BD2-28AC-9705-6E62FCD7A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44" y="4464107"/>
            <a:ext cx="1576508" cy="8609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6E45F4-EBD5-EDDD-638E-390E1763D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0" y="4110896"/>
            <a:ext cx="1482733" cy="1650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AB8518-B3D4-DB02-0E40-43B98F3541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6865" y="5346878"/>
            <a:ext cx="1576508" cy="860930"/>
          </a:xfrm>
          <a:prstGeom prst="rect">
            <a:avLst/>
          </a:prstGeom>
        </p:spPr>
      </p:pic>
      <p:pic>
        <p:nvPicPr>
          <p:cNvPr id="178" name="Graphic 177">
            <a:extLst>
              <a:ext uri="{FF2B5EF4-FFF2-40B4-BE49-F238E27FC236}">
                <a16:creationId xmlns:a16="http://schemas.microsoft.com/office/drawing/2014/main" id="{38D70EE9-97AA-0521-8298-554810E86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4806461" y="4150795"/>
            <a:ext cx="1795589" cy="19152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1715C6-0E36-62B6-E76F-DA24252BA3FD}"/>
              </a:ext>
            </a:extLst>
          </p:cNvPr>
          <p:cNvSpPr/>
          <p:nvPr/>
        </p:nvSpPr>
        <p:spPr>
          <a:xfrm>
            <a:off x="2802565" y="264469"/>
            <a:ext cx="6929263" cy="3052399"/>
          </a:xfrm>
          <a:prstGeom prst="roundRect">
            <a:avLst>
              <a:gd name="adj" fmla="val 27052"/>
            </a:avLst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b="1" dirty="0">
                <a:ln w="2857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CC"/>
                </a:solidFill>
                <a:latin typeface="iCiel Crocante" panose="02000000000000000000" pitchFamily="50" charset="0"/>
              </a:rPr>
              <a:t>CHO GÀ </a:t>
            </a:r>
          </a:p>
          <a:p>
            <a:pPr algn="ctr"/>
            <a:r>
              <a:rPr lang="en-US" sz="9000" b="1" dirty="0">
                <a:ln w="2857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CC"/>
                </a:solidFill>
                <a:latin typeface="iCiel Crocante" panose="02000000000000000000" pitchFamily="50" charset="0"/>
              </a:rPr>
              <a:t>VỀ CHUỒNG</a:t>
            </a:r>
          </a:p>
        </p:txBody>
      </p:sp>
    </p:spTree>
    <p:extLst>
      <p:ext uri="{BB962C8B-B14F-4D97-AF65-F5344CB8AC3E}">
        <p14:creationId xmlns:p14="http://schemas.microsoft.com/office/powerpoint/2010/main" val="25673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43EE0B-9E3D-8090-CF8B-EADAA382E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36DAF0D-67AB-A302-EE41-3E547DBB1744}"/>
              </a:ext>
            </a:extLst>
          </p:cNvPr>
          <p:cNvGrpSpPr/>
          <p:nvPr/>
        </p:nvGrpSpPr>
        <p:grpSpPr>
          <a:xfrm>
            <a:off x="5543187" y="5154472"/>
            <a:ext cx="5580296" cy="963151"/>
            <a:chOff x="1813041" y="2751892"/>
            <a:chExt cx="4762260" cy="92060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E07D219-E90B-2C21-3D59-0A5F10A9AE15}"/>
                </a:ext>
              </a:extLst>
            </p:cNvPr>
            <p:cNvSpPr/>
            <p:nvPr/>
          </p:nvSpPr>
          <p:spPr>
            <a:xfrm>
              <a:off x="2588511" y="2751892"/>
              <a:ext cx="3986790" cy="92060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4425C5-E960-7137-B9A2-4E140279FCBD}"/>
                </a:ext>
              </a:extLst>
            </p:cNvPr>
            <p:cNvSpPr txBox="1"/>
            <p:nvPr/>
          </p:nvSpPr>
          <p:spPr>
            <a:xfrm>
              <a:off x="1813041" y="2918013"/>
              <a:ext cx="3962406" cy="5883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D.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9 + 00 +4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B6A3E6-8838-8966-18D3-3A34294441E0}"/>
              </a:ext>
            </a:extLst>
          </p:cNvPr>
          <p:cNvGrpSpPr/>
          <p:nvPr/>
        </p:nvGrpSpPr>
        <p:grpSpPr>
          <a:xfrm>
            <a:off x="5038819" y="3208363"/>
            <a:ext cx="6194455" cy="963151"/>
            <a:chOff x="1466870" y="2751892"/>
            <a:chExt cx="4895361" cy="92060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A702829-BDCE-4D3F-3E80-2D0A486B305C}"/>
                </a:ext>
              </a:extLst>
            </p:cNvPr>
            <p:cNvSpPr/>
            <p:nvPr/>
          </p:nvSpPr>
          <p:spPr>
            <a:xfrm>
              <a:off x="2588511" y="2751892"/>
              <a:ext cx="3773720" cy="92060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DC13BF6-3A51-C179-6B43-759591671929}"/>
                </a:ext>
              </a:extLst>
            </p:cNvPr>
            <p:cNvSpPr txBox="1"/>
            <p:nvPr/>
          </p:nvSpPr>
          <p:spPr>
            <a:xfrm>
              <a:off x="1466870" y="2904419"/>
              <a:ext cx="3950214" cy="5883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B.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9 + 4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05B4277-986E-31AD-09F9-C5E8339D6271}"/>
              </a:ext>
            </a:extLst>
          </p:cNvPr>
          <p:cNvGrpSpPr/>
          <p:nvPr/>
        </p:nvGrpSpPr>
        <p:grpSpPr>
          <a:xfrm>
            <a:off x="549652" y="3208364"/>
            <a:ext cx="4903483" cy="1390681"/>
            <a:chOff x="2588511" y="2751892"/>
            <a:chExt cx="3986790" cy="1329251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CF8FFFA-7400-2AFD-9E70-958F0E8CC401}"/>
                </a:ext>
              </a:extLst>
            </p:cNvPr>
            <p:cNvSpPr/>
            <p:nvPr/>
          </p:nvSpPr>
          <p:spPr>
            <a:xfrm>
              <a:off x="2588511" y="2751892"/>
              <a:ext cx="3986790" cy="92060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AAEAED6-996B-23EC-D642-DD1283D413D8}"/>
                </a:ext>
              </a:extLst>
            </p:cNvPr>
            <p:cNvSpPr txBox="1"/>
            <p:nvPr/>
          </p:nvSpPr>
          <p:spPr>
            <a:xfrm>
              <a:off x="2588511" y="2904418"/>
              <a:ext cx="3950214" cy="11767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A.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9 004 = 9 + 0 + 0 + 4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D2B958F-17D0-A79E-7DC9-021AFEDA54B2}"/>
              </a:ext>
            </a:extLst>
          </p:cNvPr>
          <p:cNvGrpSpPr/>
          <p:nvPr/>
        </p:nvGrpSpPr>
        <p:grpSpPr>
          <a:xfrm>
            <a:off x="337618" y="5154472"/>
            <a:ext cx="5103326" cy="1420203"/>
            <a:chOff x="2415686" y="2751892"/>
            <a:chExt cx="4159615" cy="1357469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3F4869B-E2A6-5BAA-3865-8EE4FE350D2E}"/>
                </a:ext>
              </a:extLst>
            </p:cNvPr>
            <p:cNvSpPr/>
            <p:nvPr/>
          </p:nvSpPr>
          <p:spPr>
            <a:xfrm>
              <a:off x="2588511" y="2751892"/>
              <a:ext cx="3986790" cy="92060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0D20ACE-7678-D1AE-3A86-F3DB13F37724}"/>
                </a:ext>
              </a:extLst>
            </p:cNvPr>
            <p:cNvSpPr txBox="1"/>
            <p:nvPr/>
          </p:nvSpPr>
          <p:spPr>
            <a:xfrm>
              <a:off x="2415686" y="2932636"/>
              <a:ext cx="3950214" cy="11767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C.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9 004 = 9 000 + 4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324100" y="278540"/>
            <a:ext cx="7543800" cy="2271306"/>
            <a:chOff x="2324100" y="278540"/>
            <a:chExt cx="7543800" cy="227130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75EAAD9-B8D4-2FDC-28EE-6BE870C45622}"/>
                </a:ext>
              </a:extLst>
            </p:cNvPr>
            <p:cNvSpPr/>
            <p:nvPr/>
          </p:nvSpPr>
          <p:spPr>
            <a:xfrm>
              <a:off x="2324100" y="278540"/>
              <a:ext cx="7543800" cy="2265368"/>
            </a:xfrm>
            <a:prstGeom prst="roundRect">
              <a:avLst/>
            </a:prstGeom>
            <a:solidFill>
              <a:srgbClr val="FFFFCC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AAEAED6-996B-23EC-D642-DD1283D413D8}"/>
                </a:ext>
              </a:extLst>
            </p:cNvPr>
            <p:cNvSpPr txBox="1"/>
            <p:nvPr/>
          </p:nvSpPr>
          <p:spPr>
            <a:xfrm>
              <a:off x="2902827" y="333855"/>
              <a:ext cx="6541917" cy="22159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lang="en-US" sz="72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số 9 004 </a:t>
              </a:r>
              <a:r>
                <a:rPr lang="en-US" sz="7200" b="1" dirty="0" err="1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lang="en-US" sz="72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7200" b="1" dirty="0" err="1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tổng</a:t>
              </a:r>
              <a:r>
                <a:rPr lang="en-US" sz="72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en-US" sz="7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447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43EE0B-9E3D-8090-CF8B-EADAA382E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36DAF0D-67AB-A302-EE41-3E547DBB1744}"/>
              </a:ext>
            </a:extLst>
          </p:cNvPr>
          <p:cNvGrpSpPr/>
          <p:nvPr/>
        </p:nvGrpSpPr>
        <p:grpSpPr>
          <a:xfrm>
            <a:off x="6096000" y="4886662"/>
            <a:ext cx="4719963" cy="963151"/>
            <a:chOff x="1855338" y="2751892"/>
            <a:chExt cx="4719963" cy="92060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E07D219-E90B-2C21-3D59-0A5F10A9AE15}"/>
                </a:ext>
              </a:extLst>
            </p:cNvPr>
            <p:cNvSpPr/>
            <p:nvPr/>
          </p:nvSpPr>
          <p:spPr>
            <a:xfrm>
              <a:off x="2588511" y="2751892"/>
              <a:ext cx="3986790" cy="92060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4425C5-E960-7137-B9A2-4E140279FCBD}"/>
                </a:ext>
              </a:extLst>
            </p:cNvPr>
            <p:cNvSpPr txBox="1"/>
            <p:nvPr/>
          </p:nvSpPr>
          <p:spPr>
            <a:xfrm>
              <a:off x="1855338" y="2918012"/>
              <a:ext cx="3962406" cy="5883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D.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4 090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B6A3E6-8838-8966-18D3-3A34294441E0}"/>
              </a:ext>
            </a:extLst>
          </p:cNvPr>
          <p:cNvGrpSpPr/>
          <p:nvPr/>
        </p:nvGrpSpPr>
        <p:grpSpPr>
          <a:xfrm>
            <a:off x="6096000" y="3074899"/>
            <a:ext cx="4719963" cy="963151"/>
            <a:chOff x="1855338" y="2751892"/>
            <a:chExt cx="4719963" cy="92060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A702829-BDCE-4D3F-3E80-2D0A486B305C}"/>
                </a:ext>
              </a:extLst>
            </p:cNvPr>
            <p:cNvSpPr/>
            <p:nvPr/>
          </p:nvSpPr>
          <p:spPr>
            <a:xfrm>
              <a:off x="2588511" y="2751892"/>
              <a:ext cx="3986790" cy="92060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DC13BF6-3A51-C179-6B43-759591671929}"/>
                </a:ext>
              </a:extLst>
            </p:cNvPr>
            <p:cNvSpPr txBox="1"/>
            <p:nvPr/>
          </p:nvSpPr>
          <p:spPr>
            <a:xfrm>
              <a:off x="1855338" y="2904418"/>
              <a:ext cx="3950214" cy="5883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B.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4 980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05B4277-986E-31AD-09F9-C5E8339D6271}"/>
              </a:ext>
            </a:extLst>
          </p:cNvPr>
          <p:cNvGrpSpPr/>
          <p:nvPr/>
        </p:nvGrpSpPr>
        <p:grpSpPr>
          <a:xfrm>
            <a:off x="787069" y="3074899"/>
            <a:ext cx="4756539" cy="963151"/>
            <a:chOff x="1818762" y="2751892"/>
            <a:chExt cx="4756539" cy="92060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CF8FFFA-7400-2AFD-9E70-958F0E8CC401}"/>
                </a:ext>
              </a:extLst>
            </p:cNvPr>
            <p:cNvSpPr/>
            <p:nvPr/>
          </p:nvSpPr>
          <p:spPr>
            <a:xfrm>
              <a:off x="2588511" y="2751892"/>
              <a:ext cx="3986790" cy="92060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AAEAED6-996B-23EC-D642-DD1283D413D8}"/>
                </a:ext>
              </a:extLst>
            </p:cNvPr>
            <p:cNvSpPr txBox="1"/>
            <p:nvPr/>
          </p:nvSpPr>
          <p:spPr>
            <a:xfrm>
              <a:off x="1818762" y="2904418"/>
              <a:ext cx="3950214" cy="5883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A.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3 090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D2B958F-17D0-A79E-7DC9-021AFEDA54B2}"/>
              </a:ext>
            </a:extLst>
          </p:cNvPr>
          <p:cNvGrpSpPr/>
          <p:nvPr/>
        </p:nvGrpSpPr>
        <p:grpSpPr>
          <a:xfrm>
            <a:off x="799261" y="4886661"/>
            <a:ext cx="4744347" cy="963151"/>
            <a:chOff x="1830954" y="2751892"/>
            <a:chExt cx="4744347" cy="920606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3F4869B-E2A6-5BAA-3865-8EE4FE350D2E}"/>
                </a:ext>
              </a:extLst>
            </p:cNvPr>
            <p:cNvSpPr/>
            <p:nvPr/>
          </p:nvSpPr>
          <p:spPr>
            <a:xfrm>
              <a:off x="2588511" y="2751892"/>
              <a:ext cx="3986790" cy="92060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0D20ACE-7678-D1AE-3A86-F3DB13F37724}"/>
                </a:ext>
              </a:extLst>
            </p:cNvPr>
            <p:cNvSpPr txBox="1"/>
            <p:nvPr/>
          </p:nvSpPr>
          <p:spPr>
            <a:xfrm>
              <a:off x="1830954" y="2933688"/>
              <a:ext cx="3950214" cy="5883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C.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7 978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324100" y="278540"/>
            <a:ext cx="7607061" cy="2265368"/>
            <a:chOff x="2324100" y="278540"/>
            <a:chExt cx="7607061" cy="2265368"/>
          </a:xfrm>
        </p:grpSpPr>
        <p:sp>
          <p:nvSpPr>
            <p:cNvPr id="39" name="Rectangle: Rounded Corners 10">
              <a:extLst>
                <a:ext uri="{FF2B5EF4-FFF2-40B4-BE49-F238E27FC236}">
                  <a16:creationId xmlns:a16="http://schemas.microsoft.com/office/drawing/2014/main" id="{975EAAD9-B8D4-2FDC-28EE-6BE870C45622}"/>
                </a:ext>
              </a:extLst>
            </p:cNvPr>
            <p:cNvSpPr/>
            <p:nvPr/>
          </p:nvSpPr>
          <p:spPr>
            <a:xfrm>
              <a:off x="2324100" y="278540"/>
              <a:ext cx="7543800" cy="2265368"/>
            </a:xfrm>
            <a:prstGeom prst="roundRect">
              <a:avLst/>
            </a:prstGeom>
            <a:solidFill>
              <a:srgbClr val="FFFFCC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AAEAED6-996B-23EC-D642-DD1283D413D8}"/>
                </a:ext>
              </a:extLst>
            </p:cNvPr>
            <p:cNvSpPr txBox="1"/>
            <p:nvPr/>
          </p:nvSpPr>
          <p:spPr>
            <a:xfrm>
              <a:off x="2324100" y="614120"/>
              <a:ext cx="7607061" cy="18466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0" b="1" dirty="0" err="1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60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lang="en-US" sz="60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60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sz="60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60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:</a:t>
              </a:r>
            </a:p>
            <a:p>
              <a:pPr algn="ctr"/>
              <a:r>
                <a:rPr lang="en-US" sz="60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432 + 3 658 </a:t>
              </a:r>
              <a:endParaRPr lang="en-US" sz="6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6512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43EE0B-9E3D-8090-CF8B-EADAA382E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36DAF0D-67AB-A302-EE41-3E547DBB1744}"/>
              </a:ext>
            </a:extLst>
          </p:cNvPr>
          <p:cNvGrpSpPr/>
          <p:nvPr/>
        </p:nvGrpSpPr>
        <p:grpSpPr>
          <a:xfrm>
            <a:off x="6816981" y="4886662"/>
            <a:ext cx="3998982" cy="963151"/>
            <a:chOff x="2576319" y="2751892"/>
            <a:chExt cx="3998982" cy="92060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E07D219-E90B-2C21-3D59-0A5F10A9AE15}"/>
                </a:ext>
              </a:extLst>
            </p:cNvPr>
            <p:cNvSpPr/>
            <p:nvPr/>
          </p:nvSpPr>
          <p:spPr>
            <a:xfrm>
              <a:off x="2588511" y="2751892"/>
              <a:ext cx="3986790" cy="92060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4425C5-E960-7137-B9A2-4E140279FCBD}"/>
                </a:ext>
              </a:extLst>
            </p:cNvPr>
            <p:cNvSpPr txBox="1"/>
            <p:nvPr/>
          </p:nvSpPr>
          <p:spPr>
            <a:xfrm>
              <a:off x="2576319" y="2904418"/>
              <a:ext cx="3962406" cy="5883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D.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6 901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B6A3E6-8838-8966-18D3-3A34294441E0}"/>
              </a:ext>
            </a:extLst>
          </p:cNvPr>
          <p:cNvGrpSpPr/>
          <p:nvPr/>
        </p:nvGrpSpPr>
        <p:grpSpPr>
          <a:xfrm>
            <a:off x="6829173" y="3074899"/>
            <a:ext cx="3986790" cy="963151"/>
            <a:chOff x="2588511" y="2751892"/>
            <a:chExt cx="3986790" cy="92060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A702829-BDCE-4D3F-3E80-2D0A486B305C}"/>
                </a:ext>
              </a:extLst>
            </p:cNvPr>
            <p:cNvSpPr/>
            <p:nvPr/>
          </p:nvSpPr>
          <p:spPr>
            <a:xfrm>
              <a:off x="2588511" y="2751892"/>
              <a:ext cx="3986790" cy="92060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DC13BF6-3A51-C179-6B43-759591671929}"/>
                </a:ext>
              </a:extLst>
            </p:cNvPr>
            <p:cNvSpPr txBox="1"/>
            <p:nvPr/>
          </p:nvSpPr>
          <p:spPr>
            <a:xfrm>
              <a:off x="2588511" y="2904418"/>
              <a:ext cx="3950214" cy="5883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B.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7 901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05B4277-986E-31AD-09F9-C5E8339D6271}"/>
              </a:ext>
            </a:extLst>
          </p:cNvPr>
          <p:cNvGrpSpPr/>
          <p:nvPr/>
        </p:nvGrpSpPr>
        <p:grpSpPr>
          <a:xfrm>
            <a:off x="1556818" y="3074899"/>
            <a:ext cx="3986790" cy="963151"/>
            <a:chOff x="2588511" y="2751892"/>
            <a:chExt cx="3986790" cy="92060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CF8FFFA-7400-2AFD-9E70-958F0E8CC401}"/>
                </a:ext>
              </a:extLst>
            </p:cNvPr>
            <p:cNvSpPr/>
            <p:nvPr/>
          </p:nvSpPr>
          <p:spPr>
            <a:xfrm>
              <a:off x="2588511" y="2751892"/>
              <a:ext cx="3986790" cy="92060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AAEAED6-996B-23EC-D642-DD1283D413D8}"/>
                </a:ext>
              </a:extLst>
            </p:cNvPr>
            <p:cNvSpPr txBox="1"/>
            <p:nvPr/>
          </p:nvSpPr>
          <p:spPr>
            <a:xfrm>
              <a:off x="2588511" y="2904418"/>
              <a:ext cx="3950214" cy="5883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A.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6 911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D2B958F-17D0-A79E-7DC9-021AFEDA54B2}"/>
              </a:ext>
            </a:extLst>
          </p:cNvPr>
          <p:cNvGrpSpPr/>
          <p:nvPr/>
        </p:nvGrpSpPr>
        <p:grpSpPr>
          <a:xfrm>
            <a:off x="1556818" y="4886661"/>
            <a:ext cx="3986790" cy="963151"/>
            <a:chOff x="2588511" y="2751892"/>
            <a:chExt cx="3986790" cy="920606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3F4869B-E2A6-5BAA-3865-8EE4FE350D2E}"/>
                </a:ext>
              </a:extLst>
            </p:cNvPr>
            <p:cNvSpPr/>
            <p:nvPr/>
          </p:nvSpPr>
          <p:spPr>
            <a:xfrm>
              <a:off x="2588511" y="2751892"/>
              <a:ext cx="3986790" cy="92060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0D20ACE-7678-D1AE-3A86-F3DB13F37724}"/>
                </a:ext>
              </a:extLst>
            </p:cNvPr>
            <p:cNvSpPr txBox="1"/>
            <p:nvPr/>
          </p:nvSpPr>
          <p:spPr>
            <a:xfrm>
              <a:off x="2588511" y="2904418"/>
              <a:ext cx="3950214" cy="5883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C.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7 911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24100" y="278540"/>
            <a:ext cx="7607061" cy="2265368"/>
            <a:chOff x="2324100" y="278540"/>
            <a:chExt cx="7607061" cy="2265368"/>
          </a:xfrm>
        </p:grpSpPr>
        <p:sp>
          <p:nvSpPr>
            <p:cNvPr id="20" name="Rectangle: Rounded Corners 10">
              <a:extLst>
                <a:ext uri="{FF2B5EF4-FFF2-40B4-BE49-F238E27FC236}">
                  <a16:creationId xmlns:a16="http://schemas.microsoft.com/office/drawing/2014/main" id="{975EAAD9-B8D4-2FDC-28EE-6BE870C45622}"/>
                </a:ext>
              </a:extLst>
            </p:cNvPr>
            <p:cNvSpPr/>
            <p:nvPr/>
          </p:nvSpPr>
          <p:spPr>
            <a:xfrm>
              <a:off x="2324100" y="278540"/>
              <a:ext cx="7543800" cy="2265368"/>
            </a:xfrm>
            <a:prstGeom prst="roundRect">
              <a:avLst/>
            </a:prstGeom>
            <a:solidFill>
              <a:srgbClr val="FFFFCC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AEAED6-996B-23EC-D642-DD1283D413D8}"/>
                </a:ext>
              </a:extLst>
            </p:cNvPr>
            <p:cNvSpPr txBox="1"/>
            <p:nvPr/>
          </p:nvSpPr>
          <p:spPr>
            <a:xfrm>
              <a:off x="2324100" y="614120"/>
              <a:ext cx="7607061" cy="18466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0" b="1" dirty="0" err="1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60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lang="en-US" sz="60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60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sz="60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60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:</a:t>
              </a:r>
            </a:p>
            <a:p>
              <a:pPr algn="ctr"/>
              <a:r>
                <a:rPr lang="en-US" sz="60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9 365 – 2 454</a:t>
              </a:r>
              <a:endParaRPr lang="en-US" sz="6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979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7" b="2989"/>
          <a:stretch/>
        </p:blipFill>
        <p:spPr>
          <a:xfrm>
            <a:off x="0" y="-65313"/>
            <a:ext cx="12241199" cy="6923314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6FD8BA9-3452-6B5C-929D-8304D3EC5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394020" y="1383462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76283" y="-810265"/>
            <a:ext cx="609600" cy="609600"/>
          </a:xfrm>
          <a:prstGeom prst="rect">
            <a:avLst/>
          </a:prstGeom>
        </p:spPr>
      </p:pic>
      <p:grpSp>
        <p:nvGrpSpPr>
          <p:cNvPr id="5" name="Nhóm 13">
            <a:extLst>
              <a:ext uri="{FF2B5EF4-FFF2-40B4-BE49-F238E27FC236}">
                <a16:creationId xmlns:a16="http://schemas.microsoft.com/office/drawing/2014/main" id="{C18CD3FF-B77E-E711-5C10-97296F90F759}"/>
              </a:ext>
            </a:extLst>
          </p:cNvPr>
          <p:cNvGrpSpPr/>
          <p:nvPr/>
        </p:nvGrpSpPr>
        <p:grpSpPr>
          <a:xfrm flipH="1">
            <a:off x="492313" y="413247"/>
            <a:ext cx="5739270" cy="1842852"/>
            <a:chOff x="1139186" y="2667580"/>
            <a:chExt cx="7173783" cy="3267133"/>
          </a:xfrm>
        </p:grpSpPr>
        <p:sp>
          <p:nvSpPr>
            <p:cNvPr id="7" name="Bong bóng Lời nói: Hình chữ nhật với Góc Tròn 14">
              <a:extLst>
                <a:ext uri="{FF2B5EF4-FFF2-40B4-BE49-F238E27FC236}">
                  <a16:creationId xmlns:a16="http://schemas.microsoft.com/office/drawing/2014/main" id="{AB70EC08-4935-DD77-E72A-E3053892B7FA}"/>
                </a:ext>
              </a:extLst>
            </p:cNvPr>
            <p:cNvSpPr/>
            <p:nvPr/>
          </p:nvSpPr>
          <p:spPr>
            <a:xfrm>
              <a:off x="1139186" y="2667580"/>
              <a:ext cx="7173783" cy="2949905"/>
            </a:xfrm>
            <a:custGeom>
              <a:avLst/>
              <a:gdLst>
                <a:gd name="connsiteX0" fmla="*/ 0 w 7173783"/>
                <a:gd name="connsiteY0" fmla="*/ 491661 h 2949905"/>
                <a:gd name="connsiteX1" fmla="*/ 491661 w 7173783"/>
                <a:gd name="connsiteY1" fmla="*/ 0 h 2949905"/>
                <a:gd name="connsiteX2" fmla="*/ 1195631 w 7173783"/>
                <a:gd name="connsiteY2" fmla="*/ 0 h 2949905"/>
                <a:gd name="connsiteX3" fmla="*/ 1195631 w 7173783"/>
                <a:gd name="connsiteY3" fmla="*/ 0 h 2949905"/>
                <a:gd name="connsiteX4" fmla="*/ 2989076 w 7173783"/>
                <a:gd name="connsiteY4" fmla="*/ 0 h 2949905"/>
                <a:gd name="connsiteX5" fmla="*/ 6682122 w 7173783"/>
                <a:gd name="connsiteY5" fmla="*/ 0 h 2949905"/>
                <a:gd name="connsiteX6" fmla="*/ 7173783 w 7173783"/>
                <a:gd name="connsiteY6" fmla="*/ 491661 h 2949905"/>
                <a:gd name="connsiteX7" fmla="*/ 7173783 w 7173783"/>
                <a:gd name="connsiteY7" fmla="*/ 1720778 h 2949905"/>
                <a:gd name="connsiteX8" fmla="*/ 7173783 w 7173783"/>
                <a:gd name="connsiteY8" fmla="*/ 1720778 h 2949905"/>
                <a:gd name="connsiteX9" fmla="*/ 7173783 w 7173783"/>
                <a:gd name="connsiteY9" fmla="*/ 2458254 h 2949905"/>
                <a:gd name="connsiteX10" fmla="*/ 7173783 w 7173783"/>
                <a:gd name="connsiteY10" fmla="*/ 2458244 h 2949905"/>
                <a:gd name="connsiteX11" fmla="*/ 6682122 w 7173783"/>
                <a:gd name="connsiteY11" fmla="*/ 2949905 h 2949905"/>
                <a:gd name="connsiteX12" fmla="*/ 2989076 w 7173783"/>
                <a:gd name="connsiteY12" fmla="*/ 2949905 h 2949905"/>
                <a:gd name="connsiteX13" fmla="*/ 1195631 w 7173783"/>
                <a:gd name="connsiteY13" fmla="*/ 2949905 h 2949905"/>
                <a:gd name="connsiteX14" fmla="*/ 1195631 w 7173783"/>
                <a:gd name="connsiteY14" fmla="*/ 2949905 h 2949905"/>
                <a:gd name="connsiteX15" fmla="*/ 491661 w 7173783"/>
                <a:gd name="connsiteY15" fmla="*/ 2949905 h 2949905"/>
                <a:gd name="connsiteX16" fmla="*/ 0 w 7173783"/>
                <a:gd name="connsiteY16" fmla="*/ 2458244 h 2949905"/>
                <a:gd name="connsiteX17" fmla="*/ 0 w 7173783"/>
                <a:gd name="connsiteY17" fmla="*/ 2458254 h 2949905"/>
                <a:gd name="connsiteX18" fmla="*/ -423038 w 7173783"/>
                <a:gd name="connsiteY18" fmla="*/ 2189272 h 2949905"/>
                <a:gd name="connsiteX19" fmla="*/ 0 w 7173783"/>
                <a:gd name="connsiteY19" fmla="*/ 1720778 h 2949905"/>
                <a:gd name="connsiteX20" fmla="*/ 0 w 7173783"/>
                <a:gd name="connsiteY20" fmla="*/ 491661 h 294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2949905" fill="none" extrusionOk="0">
                  <a:moveTo>
                    <a:pt x="0" y="491661"/>
                  </a:moveTo>
                  <a:cubicBezTo>
                    <a:pt x="-19907" y="196583"/>
                    <a:pt x="209265" y="-19730"/>
                    <a:pt x="491661" y="0"/>
                  </a:cubicBezTo>
                  <a:cubicBezTo>
                    <a:pt x="675987" y="52835"/>
                    <a:pt x="984974" y="45031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087403" y="169626"/>
                    <a:pt x="4907249" y="166819"/>
                    <a:pt x="6682122" y="0"/>
                  </a:cubicBezTo>
                  <a:cubicBezTo>
                    <a:pt x="6972334" y="-28005"/>
                    <a:pt x="7141223" y="196293"/>
                    <a:pt x="7173783" y="491661"/>
                  </a:cubicBezTo>
                  <a:cubicBezTo>
                    <a:pt x="7072533" y="740093"/>
                    <a:pt x="7154008" y="1322982"/>
                    <a:pt x="7173783" y="1720778"/>
                  </a:cubicBezTo>
                  <a:lnTo>
                    <a:pt x="7173783" y="1720778"/>
                  </a:lnTo>
                  <a:cubicBezTo>
                    <a:pt x="7238547" y="1875097"/>
                    <a:pt x="7183187" y="2270873"/>
                    <a:pt x="7173783" y="2458254"/>
                  </a:cubicBezTo>
                  <a:cubicBezTo>
                    <a:pt x="7173783" y="2458251"/>
                    <a:pt x="7173783" y="2458247"/>
                    <a:pt x="7173783" y="2458244"/>
                  </a:cubicBezTo>
                  <a:cubicBezTo>
                    <a:pt x="7199579" y="2709536"/>
                    <a:pt x="6962403" y="2972500"/>
                    <a:pt x="6682122" y="2949905"/>
                  </a:cubicBezTo>
                  <a:cubicBezTo>
                    <a:pt x="5294061" y="2872943"/>
                    <a:pt x="4086599" y="2920846"/>
                    <a:pt x="2989076" y="2949905"/>
                  </a:cubicBezTo>
                  <a:cubicBezTo>
                    <a:pt x="2457844" y="2932898"/>
                    <a:pt x="1832322" y="2915645"/>
                    <a:pt x="1195631" y="2949905"/>
                  </a:cubicBezTo>
                  <a:lnTo>
                    <a:pt x="1195631" y="2949905"/>
                  </a:lnTo>
                  <a:cubicBezTo>
                    <a:pt x="1106397" y="2948238"/>
                    <a:pt x="804899" y="2920867"/>
                    <a:pt x="491661" y="2949905"/>
                  </a:cubicBezTo>
                  <a:cubicBezTo>
                    <a:pt x="195434" y="2957683"/>
                    <a:pt x="947" y="2750955"/>
                    <a:pt x="0" y="2458244"/>
                  </a:cubicBezTo>
                  <a:cubicBezTo>
                    <a:pt x="0" y="2458249"/>
                    <a:pt x="0" y="2458251"/>
                    <a:pt x="0" y="2458254"/>
                  </a:cubicBezTo>
                  <a:cubicBezTo>
                    <a:pt x="-157623" y="2352158"/>
                    <a:pt x="-214729" y="2315160"/>
                    <a:pt x="-423038" y="2189272"/>
                  </a:cubicBezTo>
                  <a:cubicBezTo>
                    <a:pt x="-230095" y="2006398"/>
                    <a:pt x="-86006" y="1746044"/>
                    <a:pt x="0" y="1720778"/>
                  </a:cubicBezTo>
                  <a:cubicBezTo>
                    <a:pt x="-105263" y="1179922"/>
                    <a:pt x="-49433" y="1077788"/>
                    <a:pt x="0" y="491661"/>
                  </a:cubicBezTo>
                  <a:close/>
                </a:path>
                <a:path w="7173783" h="2949905" stroke="0" extrusionOk="0">
                  <a:moveTo>
                    <a:pt x="0" y="491661"/>
                  </a:moveTo>
                  <a:cubicBezTo>
                    <a:pt x="22230" y="222764"/>
                    <a:pt x="213992" y="-8250"/>
                    <a:pt x="491661" y="0"/>
                  </a:cubicBezTo>
                  <a:cubicBezTo>
                    <a:pt x="835110" y="32535"/>
                    <a:pt x="892109" y="-18310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4172210" y="117495"/>
                    <a:pt x="5208698" y="-81622"/>
                    <a:pt x="6682122" y="0"/>
                  </a:cubicBezTo>
                  <a:cubicBezTo>
                    <a:pt x="6907760" y="-18474"/>
                    <a:pt x="7214381" y="229400"/>
                    <a:pt x="7173783" y="491661"/>
                  </a:cubicBezTo>
                  <a:cubicBezTo>
                    <a:pt x="7123743" y="1032874"/>
                    <a:pt x="7102212" y="1418979"/>
                    <a:pt x="7173783" y="1720778"/>
                  </a:cubicBezTo>
                  <a:lnTo>
                    <a:pt x="7173783" y="1720778"/>
                  </a:lnTo>
                  <a:cubicBezTo>
                    <a:pt x="7161829" y="2063851"/>
                    <a:pt x="7206693" y="2315761"/>
                    <a:pt x="7173783" y="2458254"/>
                  </a:cubicBezTo>
                  <a:cubicBezTo>
                    <a:pt x="7173784" y="2458251"/>
                    <a:pt x="7173783" y="2458246"/>
                    <a:pt x="7173783" y="2458244"/>
                  </a:cubicBezTo>
                  <a:cubicBezTo>
                    <a:pt x="7204787" y="2691209"/>
                    <a:pt x="6914435" y="2946964"/>
                    <a:pt x="6682122" y="2949905"/>
                  </a:cubicBezTo>
                  <a:cubicBezTo>
                    <a:pt x="5018762" y="2804821"/>
                    <a:pt x="3866284" y="2984984"/>
                    <a:pt x="2989076" y="2949905"/>
                  </a:cubicBezTo>
                  <a:cubicBezTo>
                    <a:pt x="2198558" y="2988995"/>
                    <a:pt x="1678911" y="2911239"/>
                    <a:pt x="1195631" y="2949905"/>
                  </a:cubicBezTo>
                  <a:lnTo>
                    <a:pt x="1195631" y="2949905"/>
                  </a:lnTo>
                  <a:cubicBezTo>
                    <a:pt x="861852" y="2983728"/>
                    <a:pt x="654601" y="2920798"/>
                    <a:pt x="491661" y="2949905"/>
                  </a:cubicBezTo>
                  <a:cubicBezTo>
                    <a:pt x="172732" y="2929664"/>
                    <a:pt x="24523" y="2714666"/>
                    <a:pt x="0" y="2458244"/>
                  </a:cubicBezTo>
                  <a:cubicBezTo>
                    <a:pt x="0" y="2458245"/>
                    <a:pt x="0" y="2458250"/>
                    <a:pt x="0" y="2458254"/>
                  </a:cubicBezTo>
                  <a:cubicBezTo>
                    <a:pt x="-215629" y="2334112"/>
                    <a:pt x="-350653" y="2227795"/>
                    <a:pt x="-423038" y="2189272"/>
                  </a:cubicBezTo>
                  <a:cubicBezTo>
                    <a:pt x="-277131" y="2029744"/>
                    <a:pt x="-42034" y="1848792"/>
                    <a:pt x="0" y="1720778"/>
                  </a:cubicBezTo>
                  <a:cubicBezTo>
                    <a:pt x="27281" y="1497469"/>
                    <a:pt x="60656" y="849590"/>
                    <a:pt x="0" y="49166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55897"/>
                        <a:gd name="adj2" fmla="val 24215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8" name="Text Placeholder 7">
              <a:extLst>
                <a:ext uri="{FF2B5EF4-FFF2-40B4-BE49-F238E27FC236}">
                  <a16:creationId xmlns:a16="http://schemas.microsoft.com/office/drawing/2014/main" id="{7A7F51FC-F4EB-7704-10DD-BCD47FF04B04}"/>
                </a:ext>
              </a:extLst>
            </p:cNvPr>
            <p:cNvSpPr txBox="1">
              <a:spLocks/>
            </p:cNvSpPr>
            <p:nvPr/>
          </p:nvSpPr>
          <p:spPr>
            <a:xfrm>
              <a:off x="1704467" y="2946177"/>
              <a:ext cx="621364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Cảm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ơn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các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bạn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đã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giúp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những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chú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gà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của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mình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về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chuồng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nhé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!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7245092-5BD2-28AC-9705-6E62FCD7AC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12" y="4282912"/>
            <a:ext cx="1576508" cy="860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6E45F4-EBD5-EDDD-638E-390E1763D8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54" y="4513056"/>
            <a:ext cx="1809814" cy="20144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AB8518-B3D4-DB02-0E40-43B98F3541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76038" y="5666583"/>
            <a:ext cx="1576508" cy="860930"/>
          </a:xfrm>
          <a:prstGeom prst="rect">
            <a:avLst/>
          </a:prstGeom>
        </p:spPr>
      </p:pic>
      <p:pic>
        <p:nvPicPr>
          <p:cNvPr id="12" name="Graphic 177">
            <a:extLst>
              <a:ext uri="{FF2B5EF4-FFF2-40B4-BE49-F238E27FC236}">
                <a16:creationId xmlns:a16="http://schemas.microsoft.com/office/drawing/2014/main" id="{38D70EE9-97AA-0521-8298-554810E867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7152546" y="4349311"/>
            <a:ext cx="2215308" cy="23629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498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4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AEC247EE-8D6B-36AE-D2F7-712AEDB72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262205" y="245356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4" name="Hình chữ nhật: Góc Tròn 3">
            <a:extLst>
              <a:ext uri="{FF2B5EF4-FFF2-40B4-BE49-F238E27FC236}">
                <a16:creationId xmlns:a16="http://schemas.microsoft.com/office/drawing/2014/main" id="{FD1C116F-5A53-3627-C653-3E4550C99D90}"/>
              </a:ext>
            </a:extLst>
          </p:cNvPr>
          <p:cNvSpPr/>
          <p:nvPr/>
        </p:nvSpPr>
        <p:spPr>
          <a:xfrm>
            <a:off x="1316322" y="1241000"/>
            <a:ext cx="6368692" cy="5044658"/>
          </a:xfrm>
          <a:custGeom>
            <a:avLst/>
            <a:gdLst>
              <a:gd name="connsiteX0" fmla="*/ 0 w 6368692"/>
              <a:gd name="connsiteY0" fmla="*/ 840793 h 5044658"/>
              <a:gd name="connsiteX1" fmla="*/ 840793 w 6368692"/>
              <a:gd name="connsiteY1" fmla="*/ 0 h 5044658"/>
              <a:gd name="connsiteX2" fmla="*/ 5527899 w 6368692"/>
              <a:gd name="connsiteY2" fmla="*/ 0 h 5044658"/>
              <a:gd name="connsiteX3" fmla="*/ 6368692 w 6368692"/>
              <a:gd name="connsiteY3" fmla="*/ 840793 h 5044658"/>
              <a:gd name="connsiteX4" fmla="*/ 6368692 w 6368692"/>
              <a:gd name="connsiteY4" fmla="*/ 4203865 h 5044658"/>
              <a:gd name="connsiteX5" fmla="*/ 5527899 w 6368692"/>
              <a:gd name="connsiteY5" fmla="*/ 5044658 h 5044658"/>
              <a:gd name="connsiteX6" fmla="*/ 840793 w 6368692"/>
              <a:gd name="connsiteY6" fmla="*/ 5044658 h 5044658"/>
              <a:gd name="connsiteX7" fmla="*/ 0 w 6368692"/>
              <a:gd name="connsiteY7" fmla="*/ 4203865 h 5044658"/>
              <a:gd name="connsiteX8" fmla="*/ 0 w 6368692"/>
              <a:gd name="connsiteY8" fmla="*/ 840793 h 50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8692" h="5044658" fill="none" extrusionOk="0">
                <a:moveTo>
                  <a:pt x="0" y="840793"/>
                </a:moveTo>
                <a:cubicBezTo>
                  <a:pt x="-36271" y="378691"/>
                  <a:pt x="366639" y="55631"/>
                  <a:pt x="840793" y="0"/>
                </a:cubicBezTo>
                <a:cubicBezTo>
                  <a:pt x="2414921" y="77600"/>
                  <a:pt x="4306189" y="-27269"/>
                  <a:pt x="5527899" y="0"/>
                </a:cubicBezTo>
                <a:cubicBezTo>
                  <a:pt x="6022886" y="-40406"/>
                  <a:pt x="6374138" y="378039"/>
                  <a:pt x="6368692" y="840793"/>
                </a:cubicBezTo>
                <a:cubicBezTo>
                  <a:pt x="6477692" y="1845335"/>
                  <a:pt x="6290483" y="3332090"/>
                  <a:pt x="6368692" y="4203865"/>
                </a:cubicBezTo>
                <a:cubicBezTo>
                  <a:pt x="6332851" y="4654201"/>
                  <a:pt x="5952408" y="5062232"/>
                  <a:pt x="5527899" y="5044658"/>
                </a:cubicBezTo>
                <a:cubicBezTo>
                  <a:pt x="3226689" y="5093835"/>
                  <a:pt x="1921034" y="4921956"/>
                  <a:pt x="840793" y="5044658"/>
                </a:cubicBezTo>
                <a:cubicBezTo>
                  <a:pt x="369174" y="5100434"/>
                  <a:pt x="-26969" y="4691442"/>
                  <a:pt x="0" y="4203865"/>
                </a:cubicBezTo>
                <a:cubicBezTo>
                  <a:pt x="47022" y="3374851"/>
                  <a:pt x="104569" y="1978849"/>
                  <a:pt x="0" y="840793"/>
                </a:cubicBezTo>
                <a:close/>
              </a:path>
              <a:path w="6368692" h="5044658" stroke="0" extrusionOk="0">
                <a:moveTo>
                  <a:pt x="0" y="840793"/>
                </a:moveTo>
                <a:cubicBezTo>
                  <a:pt x="48296" y="370916"/>
                  <a:pt x="387240" y="-721"/>
                  <a:pt x="840793" y="0"/>
                </a:cubicBezTo>
                <a:cubicBezTo>
                  <a:pt x="2915446" y="-129276"/>
                  <a:pt x="4696622" y="-77778"/>
                  <a:pt x="5527899" y="0"/>
                </a:cubicBezTo>
                <a:cubicBezTo>
                  <a:pt x="5974578" y="-56357"/>
                  <a:pt x="6365484" y="394931"/>
                  <a:pt x="6368692" y="840793"/>
                </a:cubicBezTo>
                <a:cubicBezTo>
                  <a:pt x="6450291" y="1491911"/>
                  <a:pt x="6522992" y="3779628"/>
                  <a:pt x="6368692" y="4203865"/>
                </a:cubicBezTo>
                <a:cubicBezTo>
                  <a:pt x="6395790" y="4725370"/>
                  <a:pt x="5969454" y="5052407"/>
                  <a:pt x="5527899" y="5044658"/>
                </a:cubicBezTo>
                <a:cubicBezTo>
                  <a:pt x="4844878" y="5088878"/>
                  <a:pt x="1698468" y="5015276"/>
                  <a:pt x="840793" y="5044658"/>
                </a:cubicBezTo>
                <a:cubicBezTo>
                  <a:pt x="355406" y="4963855"/>
                  <a:pt x="-58535" y="4654693"/>
                  <a:pt x="0" y="4203865"/>
                </a:cubicBezTo>
                <a:cubicBezTo>
                  <a:pt x="-159954" y="3220932"/>
                  <a:pt x="22140" y="2496367"/>
                  <a:pt x="0" y="8407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Nhóm 44">
            <a:extLst>
              <a:ext uri="{FF2B5EF4-FFF2-40B4-BE49-F238E27FC236}">
                <a16:creationId xmlns:a16="http://schemas.microsoft.com/office/drawing/2014/main" id="{A45BB91E-40A6-BBCA-40D6-7EB2A43B6983}"/>
              </a:ext>
            </a:extLst>
          </p:cNvPr>
          <p:cNvGrpSpPr/>
          <p:nvPr/>
        </p:nvGrpSpPr>
        <p:grpSpPr>
          <a:xfrm>
            <a:off x="1397554" y="0"/>
            <a:ext cx="6287460" cy="1917833"/>
            <a:chOff x="4743805" y="2513042"/>
            <a:chExt cx="6814013" cy="2725529"/>
          </a:xfrm>
        </p:grpSpPr>
        <p:sp>
          <p:nvSpPr>
            <p:cNvPr id="16" name="TextBox 10">
              <a:extLst>
                <a:ext uri="{FF2B5EF4-FFF2-40B4-BE49-F238E27FC236}">
                  <a16:creationId xmlns:a16="http://schemas.microsoft.com/office/drawing/2014/main" id="{8BCD7D36-0ECE-EFA5-4C90-E91A5C5BA71A}"/>
                </a:ext>
              </a:extLst>
            </p:cNvPr>
            <p:cNvSpPr txBox="1"/>
            <p:nvPr/>
          </p:nvSpPr>
          <p:spPr>
            <a:xfrm>
              <a:off x="4743805" y="2513042"/>
              <a:ext cx="6814013" cy="2657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10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DẶN DÒ</a:t>
              </a:r>
              <a:endParaRPr lang="en-US" sz="10000" b="1" dirty="0">
                <a:ln w="1905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19E55039-2A50-A986-808E-5ED93F71BA85}"/>
                </a:ext>
              </a:extLst>
            </p:cNvPr>
            <p:cNvSpPr txBox="1"/>
            <p:nvPr/>
          </p:nvSpPr>
          <p:spPr>
            <a:xfrm>
              <a:off x="4743805" y="2564073"/>
              <a:ext cx="6814013" cy="2674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DẶN DÒ</a:t>
              </a:r>
              <a:endParaRPr lang="en-US" sz="10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60871" y="1729324"/>
            <a:ext cx="6701334" cy="995493"/>
            <a:chOff x="4860662" y="1637713"/>
            <a:chExt cx="6701334" cy="995493"/>
          </a:xfrm>
        </p:grpSpPr>
        <p:sp>
          <p:nvSpPr>
            <p:cNvPr id="19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chemeClr val="accent4">
                      <a:lumMod val="75000"/>
                    </a:schemeClr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487718" y="2813086"/>
            <a:ext cx="6701334" cy="995493"/>
            <a:chOff x="4860662" y="1637713"/>
            <a:chExt cx="6701334" cy="995493"/>
          </a:xfrm>
        </p:grpSpPr>
        <p:sp>
          <p:nvSpPr>
            <p:cNvPr id="22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chemeClr val="accent4">
                      <a:lumMod val="75000"/>
                    </a:schemeClr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3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503965" y="3928362"/>
            <a:ext cx="6701334" cy="995493"/>
            <a:chOff x="4860662" y="1637713"/>
            <a:chExt cx="6701334" cy="995493"/>
          </a:xfrm>
        </p:grpSpPr>
        <p:sp>
          <p:nvSpPr>
            <p:cNvPr id="25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chemeClr val="accent4">
                      <a:lumMod val="75000"/>
                    </a:schemeClr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560871" y="5036388"/>
            <a:ext cx="6701334" cy="995493"/>
            <a:chOff x="4860662" y="1637713"/>
            <a:chExt cx="6701334" cy="995493"/>
          </a:xfrm>
        </p:grpSpPr>
        <p:sp>
          <p:nvSpPr>
            <p:cNvPr id="28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chemeClr val="accent4">
                      <a:lumMod val="75000"/>
                    </a:schemeClr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9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00561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11" name="Graphic 52">
            <a:extLst>
              <a:ext uri="{FF2B5EF4-FFF2-40B4-BE49-F238E27FC236}">
                <a16:creationId xmlns:a16="http://schemas.microsoft.com/office/drawing/2014/main" id="{AEC247EE-8D6B-36AE-D2F7-712AEDB72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262205" y="245356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7" name="Group 13">
            <a:extLst>
              <a:ext uri="{FF2B5EF4-FFF2-40B4-BE49-F238E27FC236}">
                <a16:creationId xmlns:a16="http://schemas.microsoft.com/office/drawing/2014/main" id="{301656F5-16F9-DB65-E562-7F765D6CBCE9}"/>
              </a:ext>
            </a:extLst>
          </p:cNvPr>
          <p:cNvGrpSpPr/>
          <p:nvPr/>
        </p:nvGrpSpPr>
        <p:grpSpPr>
          <a:xfrm>
            <a:off x="-487267" y="617296"/>
            <a:ext cx="8493812" cy="3505173"/>
            <a:chOff x="4133327" y="8204395"/>
            <a:chExt cx="7210038" cy="350517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5AA3F5-C4FB-70ED-8C94-C8E64BCDAE25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3492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 BIỆT VÀ HẸN GẶP LẠI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B1286A7-6E0B-B245-E4B8-3BB61263C926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3492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Ệ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Ẹ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Ặ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P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0863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059190" y="204013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6A3FF1-B65E-AE84-309F-2F430DFC1DD3}"/>
              </a:ext>
            </a:extLst>
          </p:cNvPr>
          <p:cNvSpPr txBox="1"/>
          <p:nvPr/>
        </p:nvSpPr>
        <p:spPr>
          <a:xfrm>
            <a:off x="4081829" y="2144485"/>
            <a:ext cx="313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B222D"/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  <a:latin typeface="iCiel Crocante" panose="02000000000000000000" pitchFamily="50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529115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15" y="0"/>
            <a:ext cx="12347907" cy="6860820"/>
          </a:xfrm>
          <a:prstGeom prst="rect">
            <a:avLst/>
          </a:prstGeom>
        </p:spPr>
      </p:pic>
      <p:grpSp>
        <p:nvGrpSpPr>
          <p:cNvPr id="5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1023417" y="14700"/>
            <a:ext cx="6518916" cy="1177913"/>
            <a:chOff x="3666356" y="4564838"/>
            <a:chExt cx="4280542" cy="1177913"/>
          </a:xfrm>
        </p:grpSpPr>
        <p:sp>
          <p:nvSpPr>
            <p:cNvPr id="6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  <p:sp>
          <p:nvSpPr>
            <p:cNvPr id="7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64838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</p:grpSp>
      <p:grpSp>
        <p:nvGrpSpPr>
          <p:cNvPr id="8" name="Nhóm 10">
            <a:extLst>
              <a:ext uri="{FF2B5EF4-FFF2-40B4-BE49-F238E27FC236}">
                <a16:creationId xmlns:a16="http://schemas.microsoft.com/office/drawing/2014/main" id="{A26C9C52-E91A-3CAB-E17B-DD94633617DF}"/>
              </a:ext>
            </a:extLst>
          </p:cNvPr>
          <p:cNvGrpSpPr/>
          <p:nvPr/>
        </p:nvGrpSpPr>
        <p:grpSpPr>
          <a:xfrm>
            <a:off x="4471580" y="46124"/>
            <a:ext cx="8215311" cy="1169551"/>
            <a:chOff x="-3030229" y="1909001"/>
            <a:chExt cx="16853309" cy="2431567"/>
          </a:xfrm>
        </p:grpSpPr>
        <p:sp>
          <p:nvSpPr>
            <p:cNvPr id="9" name="Hộp Văn bản 11">
              <a:extLst>
                <a:ext uri="{FF2B5EF4-FFF2-40B4-BE49-F238E27FC236}">
                  <a16:creationId xmlns:a16="http://schemas.microsoft.com/office/drawing/2014/main" id="{C0D941CC-F04D-9182-0DFB-A1F2A57A161C}"/>
                </a:ext>
              </a:extLst>
            </p:cNvPr>
            <p:cNvSpPr txBox="1"/>
            <p:nvPr/>
          </p:nvSpPr>
          <p:spPr>
            <a:xfrm>
              <a:off x="-3030229" y="1909001"/>
              <a:ext cx="16853309" cy="2431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7000" dirty="0">
                  <a:ln w="254000">
                    <a:solidFill>
                      <a:schemeClr val="bg1"/>
                    </a:solidFill>
                  </a:ln>
                  <a:latin typeface="SVN-Hole Hearted" panose="020B0A06020104020203" pitchFamily="34" charset="0"/>
                </a:rPr>
                <a:t>AI NHANH HƠN?</a:t>
              </a:r>
              <a:endParaRPr lang="vi-VN" sz="7000" dirty="0">
                <a:ln w="2540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" name="Hộp Văn bản 12">
              <a:extLst>
                <a:ext uri="{FF2B5EF4-FFF2-40B4-BE49-F238E27FC236}">
                  <a16:creationId xmlns:a16="http://schemas.microsoft.com/office/drawing/2014/main" id="{E7ECDD54-E423-FCF2-8074-C71F6A552845}"/>
                </a:ext>
              </a:extLst>
            </p:cNvPr>
            <p:cNvSpPr txBox="1"/>
            <p:nvPr/>
          </p:nvSpPr>
          <p:spPr>
            <a:xfrm>
              <a:off x="-3030229" y="1909001"/>
              <a:ext cx="15672721" cy="2431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A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A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rgbClr val="F5B8F6"/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H 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rgbClr val="C5FA9E"/>
                  </a:solidFill>
                  <a:latin typeface="SVN-Hole Hearted" panose="020B0A06020104020203" pitchFamily="34" charset="0"/>
                </a:rPr>
                <a:t>Ơ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rgbClr val="F4A2F6"/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?</a:t>
              </a:r>
              <a:endParaRPr lang="vi-VN" sz="7000" dirty="0">
                <a:ln w="28575">
                  <a:solidFill>
                    <a:srgbClr val="0070C0"/>
                  </a:solidFill>
                </a:ln>
                <a:solidFill>
                  <a:srgbClr val="FF9693"/>
                </a:solidFill>
              </a:endParaRPr>
            </a:p>
          </p:txBody>
        </p:sp>
      </p:grpSp>
      <p:grpSp>
        <p:nvGrpSpPr>
          <p:cNvPr id="12" name="Nhóm 13">
            <a:extLst>
              <a:ext uri="{FF2B5EF4-FFF2-40B4-BE49-F238E27FC236}">
                <a16:creationId xmlns:a16="http://schemas.microsoft.com/office/drawing/2014/main" id="{C18CD3FF-B77E-E711-5C10-97296F90F759}"/>
              </a:ext>
            </a:extLst>
          </p:cNvPr>
          <p:cNvGrpSpPr/>
          <p:nvPr/>
        </p:nvGrpSpPr>
        <p:grpSpPr>
          <a:xfrm>
            <a:off x="4585815" y="1993682"/>
            <a:ext cx="6186487" cy="2828732"/>
            <a:chOff x="1139185" y="2667580"/>
            <a:chExt cx="7173783" cy="5014968"/>
          </a:xfrm>
        </p:grpSpPr>
        <p:sp>
          <p:nvSpPr>
            <p:cNvPr id="13" name="Bong bóng Lời nói: Hình chữ nhật với Góc Tròn 14">
              <a:extLst>
                <a:ext uri="{FF2B5EF4-FFF2-40B4-BE49-F238E27FC236}">
                  <a16:creationId xmlns:a16="http://schemas.microsoft.com/office/drawing/2014/main" id="{AB70EC08-4935-DD77-E72A-E3053892B7FA}"/>
                </a:ext>
              </a:extLst>
            </p:cNvPr>
            <p:cNvSpPr/>
            <p:nvPr/>
          </p:nvSpPr>
          <p:spPr>
            <a:xfrm>
              <a:off x="1139185" y="2667580"/>
              <a:ext cx="7173783" cy="5014968"/>
            </a:xfrm>
            <a:custGeom>
              <a:avLst/>
              <a:gdLst>
                <a:gd name="connsiteX0" fmla="*/ 0 w 7173783"/>
                <a:gd name="connsiteY0" fmla="*/ 835845 h 5014968"/>
                <a:gd name="connsiteX1" fmla="*/ 835845 w 7173783"/>
                <a:gd name="connsiteY1" fmla="*/ 0 h 5014968"/>
                <a:gd name="connsiteX2" fmla="*/ 1195631 w 7173783"/>
                <a:gd name="connsiteY2" fmla="*/ 0 h 5014968"/>
                <a:gd name="connsiteX3" fmla="*/ 1195631 w 7173783"/>
                <a:gd name="connsiteY3" fmla="*/ 0 h 5014968"/>
                <a:gd name="connsiteX4" fmla="*/ 2989076 w 7173783"/>
                <a:gd name="connsiteY4" fmla="*/ 0 h 5014968"/>
                <a:gd name="connsiteX5" fmla="*/ 6337938 w 7173783"/>
                <a:gd name="connsiteY5" fmla="*/ 0 h 5014968"/>
                <a:gd name="connsiteX6" fmla="*/ 7173783 w 7173783"/>
                <a:gd name="connsiteY6" fmla="*/ 835845 h 5014968"/>
                <a:gd name="connsiteX7" fmla="*/ 7173783 w 7173783"/>
                <a:gd name="connsiteY7" fmla="*/ 2925398 h 5014968"/>
                <a:gd name="connsiteX8" fmla="*/ 7173783 w 7173783"/>
                <a:gd name="connsiteY8" fmla="*/ 2925398 h 5014968"/>
                <a:gd name="connsiteX9" fmla="*/ 7173783 w 7173783"/>
                <a:gd name="connsiteY9" fmla="*/ 4179140 h 5014968"/>
                <a:gd name="connsiteX10" fmla="*/ 7173783 w 7173783"/>
                <a:gd name="connsiteY10" fmla="*/ 4179123 h 5014968"/>
                <a:gd name="connsiteX11" fmla="*/ 6337938 w 7173783"/>
                <a:gd name="connsiteY11" fmla="*/ 5014968 h 5014968"/>
                <a:gd name="connsiteX12" fmla="*/ 2989076 w 7173783"/>
                <a:gd name="connsiteY12" fmla="*/ 5014968 h 5014968"/>
                <a:gd name="connsiteX13" fmla="*/ 1195631 w 7173783"/>
                <a:gd name="connsiteY13" fmla="*/ 5014968 h 5014968"/>
                <a:gd name="connsiteX14" fmla="*/ 1195631 w 7173783"/>
                <a:gd name="connsiteY14" fmla="*/ 5014968 h 5014968"/>
                <a:gd name="connsiteX15" fmla="*/ 835845 w 7173783"/>
                <a:gd name="connsiteY15" fmla="*/ 5014968 h 5014968"/>
                <a:gd name="connsiteX16" fmla="*/ 0 w 7173783"/>
                <a:gd name="connsiteY16" fmla="*/ 4179123 h 5014968"/>
                <a:gd name="connsiteX17" fmla="*/ 0 w 7173783"/>
                <a:gd name="connsiteY17" fmla="*/ 4179140 h 5014968"/>
                <a:gd name="connsiteX18" fmla="*/ -423038 w 7173783"/>
                <a:gd name="connsiteY18" fmla="*/ 3721859 h 5014968"/>
                <a:gd name="connsiteX19" fmla="*/ 0 w 7173783"/>
                <a:gd name="connsiteY19" fmla="*/ 2925398 h 5014968"/>
                <a:gd name="connsiteX20" fmla="*/ 0 w 7173783"/>
                <a:gd name="connsiteY20" fmla="*/ 835845 h 501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5014968" fill="none" extrusionOk="0">
                  <a:moveTo>
                    <a:pt x="0" y="835845"/>
                  </a:moveTo>
                  <a:cubicBezTo>
                    <a:pt x="-34458" y="333473"/>
                    <a:pt x="333683" y="-73654"/>
                    <a:pt x="835845" y="0"/>
                  </a:cubicBezTo>
                  <a:cubicBezTo>
                    <a:pt x="997093" y="-2124"/>
                    <a:pt x="1124974" y="-28794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401315" y="169626"/>
                    <a:pt x="5657754" y="166819"/>
                    <a:pt x="6337938" y="0"/>
                  </a:cubicBezTo>
                  <a:cubicBezTo>
                    <a:pt x="6843995" y="-66634"/>
                    <a:pt x="7169074" y="370774"/>
                    <a:pt x="7173783" y="835845"/>
                  </a:cubicBezTo>
                  <a:cubicBezTo>
                    <a:pt x="7068731" y="1313206"/>
                    <a:pt x="7342393" y="1905937"/>
                    <a:pt x="7173783" y="2925398"/>
                  </a:cubicBezTo>
                  <a:lnTo>
                    <a:pt x="7173783" y="2925398"/>
                  </a:lnTo>
                  <a:cubicBezTo>
                    <a:pt x="7135145" y="3415832"/>
                    <a:pt x="7285822" y="3727144"/>
                    <a:pt x="7173783" y="4179140"/>
                  </a:cubicBezTo>
                  <a:cubicBezTo>
                    <a:pt x="7173783" y="4179137"/>
                    <a:pt x="7173783" y="4179125"/>
                    <a:pt x="7173783" y="4179123"/>
                  </a:cubicBezTo>
                  <a:cubicBezTo>
                    <a:pt x="7221646" y="4603184"/>
                    <a:pt x="6801916" y="5021052"/>
                    <a:pt x="6337938" y="5014968"/>
                  </a:cubicBezTo>
                  <a:cubicBezTo>
                    <a:pt x="5533856" y="4938006"/>
                    <a:pt x="4261966" y="4985909"/>
                    <a:pt x="2989076" y="5014968"/>
                  </a:cubicBezTo>
                  <a:cubicBezTo>
                    <a:pt x="2457844" y="4997961"/>
                    <a:pt x="1832322" y="4980708"/>
                    <a:pt x="1195631" y="5014968"/>
                  </a:cubicBezTo>
                  <a:lnTo>
                    <a:pt x="1195631" y="5014968"/>
                  </a:lnTo>
                  <a:cubicBezTo>
                    <a:pt x="1148258" y="5012463"/>
                    <a:pt x="974924" y="5047209"/>
                    <a:pt x="835845" y="5014968"/>
                  </a:cubicBezTo>
                  <a:cubicBezTo>
                    <a:pt x="295010" y="5039923"/>
                    <a:pt x="1682" y="4678370"/>
                    <a:pt x="0" y="4179123"/>
                  </a:cubicBezTo>
                  <a:cubicBezTo>
                    <a:pt x="1" y="4179130"/>
                    <a:pt x="0" y="4179133"/>
                    <a:pt x="0" y="4179140"/>
                  </a:cubicBezTo>
                  <a:cubicBezTo>
                    <a:pt x="-226252" y="3986263"/>
                    <a:pt x="-363245" y="3863816"/>
                    <a:pt x="-423038" y="3721859"/>
                  </a:cubicBezTo>
                  <a:cubicBezTo>
                    <a:pt x="-264318" y="3383348"/>
                    <a:pt x="-110789" y="2988994"/>
                    <a:pt x="0" y="2925398"/>
                  </a:cubicBezTo>
                  <a:cubicBezTo>
                    <a:pt x="85667" y="2228521"/>
                    <a:pt x="-27555" y="1127369"/>
                    <a:pt x="0" y="835845"/>
                  </a:cubicBezTo>
                  <a:close/>
                </a:path>
                <a:path w="7173783" h="5014968" stroke="0" extrusionOk="0">
                  <a:moveTo>
                    <a:pt x="0" y="835845"/>
                  </a:moveTo>
                  <a:cubicBezTo>
                    <a:pt x="78888" y="383589"/>
                    <a:pt x="356654" y="-23635"/>
                    <a:pt x="835845" y="0"/>
                  </a:cubicBezTo>
                  <a:cubicBezTo>
                    <a:pt x="964608" y="7622"/>
                    <a:pt x="1069991" y="-23421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4024125" y="117495"/>
                    <a:pt x="5873472" y="-81622"/>
                    <a:pt x="6337938" y="0"/>
                  </a:cubicBezTo>
                  <a:cubicBezTo>
                    <a:pt x="6731874" y="-27245"/>
                    <a:pt x="7208151" y="382073"/>
                    <a:pt x="7173783" y="835845"/>
                  </a:cubicBezTo>
                  <a:cubicBezTo>
                    <a:pt x="7132282" y="1659384"/>
                    <a:pt x="7302418" y="2412106"/>
                    <a:pt x="7173783" y="2925398"/>
                  </a:cubicBezTo>
                  <a:lnTo>
                    <a:pt x="7173783" y="2925398"/>
                  </a:lnTo>
                  <a:cubicBezTo>
                    <a:pt x="7154763" y="3323056"/>
                    <a:pt x="7082011" y="3753650"/>
                    <a:pt x="7173783" y="4179140"/>
                  </a:cubicBezTo>
                  <a:cubicBezTo>
                    <a:pt x="7173782" y="4179134"/>
                    <a:pt x="7173784" y="4179129"/>
                    <a:pt x="7173783" y="4179123"/>
                  </a:cubicBezTo>
                  <a:cubicBezTo>
                    <a:pt x="7227915" y="4573402"/>
                    <a:pt x="6743005" y="5010727"/>
                    <a:pt x="6337938" y="5014968"/>
                  </a:cubicBezTo>
                  <a:cubicBezTo>
                    <a:pt x="4781544" y="4869884"/>
                    <a:pt x="4047413" y="5050047"/>
                    <a:pt x="2989076" y="5014968"/>
                  </a:cubicBezTo>
                  <a:cubicBezTo>
                    <a:pt x="2198558" y="5054058"/>
                    <a:pt x="1678911" y="4976302"/>
                    <a:pt x="1195631" y="5014968"/>
                  </a:cubicBezTo>
                  <a:lnTo>
                    <a:pt x="1195631" y="5014968"/>
                  </a:lnTo>
                  <a:cubicBezTo>
                    <a:pt x="1072681" y="5042241"/>
                    <a:pt x="965193" y="5004086"/>
                    <a:pt x="835845" y="5014968"/>
                  </a:cubicBezTo>
                  <a:cubicBezTo>
                    <a:pt x="340418" y="5000531"/>
                    <a:pt x="36275" y="4618388"/>
                    <a:pt x="0" y="4179123"/>
                  </a:cubicBezTo>
                  <a:cubicBezTo>
                    <a:pt x="0" y="4179129"/>
                    <a:pt x="1" y="4179132"/>
                    <a:pt x="0" y="4179140"/>
                  </a:cubicBezTo>
                  <a:cubicBezTo>
                    <a:pt x="-98970" y="4154574"/>
                    <a:pt x="-381932" y="3810799"/>
                    <a:pt x="-423038" y="3721859"/>
                  </a:cubicBezTo>
                  <a:cubicBezTo>
                    <a:pt x="-227413" y="3346522"/>
                    <a:pt x="-51008" y="3177283"/>
                    <a:pt x="0" y="2925398"/>
                  </a:cubicBezTo>
                  <a:cubicBezTo>
                    <a:pt x="-50189" y="2522406"/>
                    <a:pt x="-24614" y="1756770"/>
                    <a:pt x="0" y="83584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55897"/>
                        <a:gd name="adj2" fmla="val 24215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4" name="Text Placeholder 7">
              <a:extLst>
                <a:ext uri="{FF2B5EF4-FFF2-40B4-BE49-F238E27FC236}">
                  <a16:creationId xmlns:a16="http://schemas.microsoft.com/office/drawing/2014/main" id="{7A7F51FC-F4EB-7704-10DD-BCD47FF04B04}"/>
                </a:ext>
              </a:extLst>
            </p:cNvPr>
            <p:cNvSpPr txBox="1">
              <a:spLocks/>
            </p:cNvSpPr>
            <p:nvPr/>
          </p:nvSpPr>
          <p:spPr>
            <a:xfrm>
              <a:off x="1514800" y="3303788"/>
              <a:ext cx="6422550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Các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bạn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hãy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quan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sát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hai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con số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trên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bảng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và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cùng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nhau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tìm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tổng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và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tìm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hiệu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của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hai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số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này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trên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bảng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con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thật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nhanh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và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chính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xác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nhé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!</a:t>
              </a:r>
            </a:p>
          </p:txBody>
        </p:sp>
      </p:grpSp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607" y="1455885"/>
            <a:ext cx="3473731" cy="460347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95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15" y="0"/>
            <a:ext cx="12347907" cy="6860820"/>
          </a:xfrm>
          <a:prstGeom prst="rect">
            <a:avLst/>
          </a:prstGeom>
        </p:spPr>
      </p:pic>
      <p:grpSp>
        <p:nvGrpSpPr>
          <p:cNvPr id="5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1023417" y="14700"/>
            <a:ext cx="6518916" cy="1177913"/>
            <a:chOff x="3666356" y="4564838"/>
            <a:chExt cx="4280542" cy="1177913"/>
          </a:xfrm>
        </p:grpSpPr>
        <p:sp>
          <p:nvSpPr>
            <p:cNvPr id="6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  <p:sp>
          <p:nvSpPr>
            <p:cNvPr id="7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64838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</p:grpSp>
      <p:grpSp>
        <p:nvGrpSpPr>
          <p:cNvPr id="8" name="Nhóm 10">
            <a:extLst>
              <a:ext uri="{FF2B5EF4-FFF2-40B4-BE49-F238E27FC236}">
                <a16:creationId xmlns:a16="http://schemas.microsoft.com/office/drawing/2014/main" id="{A26C9C52-E91A-3CAB-E17B-DD94633617DF}"/>
              </a:ext>
            </a:extLst>
          </p:cNvPr>
          <p:cNvGrpSpPr/>
          <p:nvPr/>
        </p:nvGrpSpPr>
        <p:grpSpPr>
          <a:xfrm>
            <a:off x="4471580" y="46124"/>
            <a:ext cx="8215311" cy="1169551"/>
            <a:chOff x="-3030229" y="1909001"/>
            <a:chExt cx="16853309" cy="2431567"/>
          </a:xfrm>
        </p:grpSpPr>
        <p:sp>
          <p:nvSpPr>
            <p:cNvPr id="9" name="Hộp Văn bản 11">
              <a:extLst>
                <a:ext uri="{FF2B5EF4-FFF2-40B4-BE49-F238E27FC236}">
                  <a16:creationId xmlns:a16="http://schemas.microsoft.com/office/drawing/2014/main" id="{C0D941CC-F04D-9182-0DFB-A1F2A57A161C}"/>
                </a:ext>
              </a:extLst>
            </p:cNvPr>
            <p:cNvSpPr txBox="1"/>
            <p:nvPr/>
          </p:nvSpPr>
          <p:spPr>
            <a:xfrm>
              <a:off x="-3030229" y="1909001"/>
              <a:ext cx="16853309" cy="2431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7000" dirty="0">
                  <a:ln w="254000">
                    <a:solidFill>
                      <a:schemeClr val="bg1"/>
                    </a:solidFill>
                  </a:ln>
                  <a:latin typeface="SVN-Hole Hearted" panose="020B0A06020104020203" pitchFamily="34" charset="0"/>
                </a:rPr>
                <a:t>AI NHANH HƠN?</a:t>
              </a:r>
              <a:endParaRPr lang="vi-VN" sz="7000" dirty="0">
                <a:ln w="2540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" name="Hộp Văn bản 12">
              <a:extLst>
                <a:ext uri="{FF2B5EF4-FFF2-40B4-BE49-F238E27FC236}">
                  <a16:creationId xmlns:a16="http://schemas.microsoft.com/office/drawing/2014/main" id="{E7ECDD54-E423-FCF2-8074-C71F6A552845}"/>
                </a:ext>
              </a:extLst>
            </p:cNvPr>
            <p:cNvSpPr txBox="1"/>
            <p:nvPr/>
          </p:nvSpPr>
          <p:spPr>
            <a:xfrm>
              <a:off x="-3030229" y="1909001"/>
              <a:ext cx="15672721" cy="2431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A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A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rgbClr val="F5B8F6"/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H 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rgbClr val="C5FA9E"/>
                  </a:solidFill>
                  <a:latin typeface="SVN-Hole Hearted" panose="020B0A06020104020203" pitchFamily="34" charset="0"/>
                </a:rPr>
                <a:t>Ơ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rgbClr val="F4A2F6"/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?</a:t>
              </a:r>
              <a:endParaRPr lang="vi-VN" sz="7000" dirty="0">
                <a:ln w="28575">
                  <a:solidFill>
                    <a:srgbClr val="0070C0"/>
                  </a:solidFill>
                </a:ln>
                <a:solidFill>
                  <a:srgbClr val="FF9693"/>
                </a:solidFill>
              </a:endParaRPr>
            </a:p>
          </p:txBody>
        </p:sp>
      </p:grpSp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607" y="1455885"/>
            <a:ext cx="3473731" cy="460347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5219552" y="257587"/>
            <a:ext cx="5179340" cy="7187768"/>
            <a:chOff x="731197" y="2586538"/>
            <a:chExt cx="2384620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516725" y="2801010"/>
              <a:ext cx="2813564" cy="2384620"/>
              <a:chOff x="5220929" y="-1553497"/>
              <a:chExt cx="5771536" cy="3293807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29" y="-1553497"/>
                <a:ext cx="5771536" cy="3293807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7" y="-1451434"/>
                <a:ext cx="5538771" cy="3093183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Connector 9">
              <a:extLst>
                <a:ext uri="{FF2B5EF4-FFF2-40B4-BE49-F238E27FC236}">
                  <a16:creationId xmlns:a16="http://schemas.microsoft.com/office/drawing/2014/main" id="{AF16295D-20C9-524B-3AB4-CA046134933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2035" y="3993301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5074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6129535" y="3377397"/>
            <a:ext cx="51306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0" b="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2 036</a:t>
            </a:r>
            <a:endParaRPr lang="en-US" sz="12000" dirty="0">
              <a:solidFill>
                <a:schemeClr val="bg1"/>
              </a:solidFill>
            </a:endParaRPr>
          </a:p>
        </p:txBody>
      </p:sp>
      <p:sp>
        <p:nvSpPr>
          <p:cNvPr id="18" name="Hộp Văn bản 31">
            <a:extLst>
              <a:ext uri="{FF2B5EF4-FFF2-40B4-BE49-F238E27FC236}">
                <a16:creationId xmlns:a16="http://schemas.microsoft.com/office/drawing/2014/main" id="{FDA25A0E-6CA8-F627-9F54-C34A3E9BD581}"/>
              </a:ext>
            </a:extLst>
          </p:cNvPr>
          <p:cNvSpPr txBox="1"/>
          <p:nvPr/>
        </p:nvSpPr>
        <p:spPr>
          <a:xfrm>
            <a:off x="6098538" y="1633714"/>
            <a:ext cx="48664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0" dirty="0">
                <a:solidFill>
                  <a:schemeClr val="bg1"/>
                </a:solidFill>
                <a:cs typeface="Times New Roman" panose="02020603050405020304" pitchFamily="18" charset="0"/>
              </a:rPr>
              <a:t>5 645</a:t>
            </a:r>
            <a:endParaRPr lang="en-US" sz="12000" dirty="0">
              <a:solidFill>
                <a:schemeClr val="bg1"/>
              </a:solidFill>
            </a:endParaRPr>
          </a:p>
        </p:txBody>
      </p:sp>
      <p:pic>
        <p:nvPicPr>
          <p:cNvPr id="25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2986193">
            <a:off x="10003542" y="4070841"/>
            <a:ext cx="2272512" cy="1361492"/>
          </a:xfrm>
          <a:prstGeom prst="rect">
            <a:avLst/>
          </a:prstGeom>
        </p:spPr>
      </p:pic>
      <p:grpSp>
        <p:nvGrpSpPr>
          <p:cNvPr id="26" name="Nhóm 3">
            <a:extLst>
              <a:ext uri="{FF2B5EF4-FFF2-40B4-BE49-F238E27FC236}">
                <a16:creationId xmlns:a16="http://schemas.microsoft.com/office/drawing/2014/main" id="{BDF06BBC-64AA-C0A0-14DF-EC597E4550BE}"/>
              </a:ext>
            </a:extLst>
          </p:cNvPr>
          <p:cNvGrpSpPr/>
          <p:nvPr/>
        </p:nvGrpSpPr>
        <p:grpSpPr>
          <a:xfrm>
            <a:off x="1488920" y="5528175"/>
            <a:ext cx="9731740" cy="1332645"/>
            <a:chOff x="-416916" y="233679"/>
            <a:chExt cx="9731740" cy="1332645"/>
          </a:xfrm>
        </p:grpSpPr>
        <p:sp>
          <p:nvSpPr>
            <p:cNvPr id="27" name="Hộp Văn bản 16">
              <a:extLst>
                <a:ext uri="{FF2B5EF4-FFF2-40B4-BE49-F238E27FC236}">
                  <a16:creationId xmlns:a16="http://schemas.microsoft.com/office/drawing/2014/main" id="{6DF3BB48-C365-3D4F-BF2A-326699E8C6C4}"/>
                </a:ext>
              </a:extLst>
            </p:cNvPr>
            <p:cNvSpPr txBox="1"/>
            <p:nvPr/>
          </p:nvSpPr>
          <p:spPr>
            <a:xfrm>
              <a:off x="-416916" y="233679"/>
              <a:ext cx="973174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8000" dirty="0">
                  <a:ln w="317500">
                    <a:solidFill>
                      <a:schemeClr val="bg1"/>
                    </a:solidFill>
                  </a:ln>
                  <a:solidFill>
                    <a:srgbClr val="FE9136"/>
                  </a:solidFill>
                  <a:latin typeface="SVN-Hole Hearted" panose="020B0A06020104020203" pitchFamily="34" charset="0"/>
                </a:rPr>
                <a:t>Thử thách bắt dầu</a:t>
              </a:r>
              <a:endParaRPr lang="vi-VN" sz="8000" dirty="0">
                <a:ln w="317500">
                  <a:solidFill>
                    <a:schemeClr val="bg1"/>
                  </a:solidFill>
                </a:ln>
                <a:solidFill>
                  <a:srgbClr val="FE9136"/>
                </a:solidFill>
              </a:endParaRPr>
            </a:p>
          </p:txBody>
        </p:sp>
        <p:sp>
          <p:nvSpPr>
            <p:cNvPr id="28" name="Hộp Văn bản 17">
              <a:extLst>
                <a:ext uri="{FF2B5EF4-FFF2-40B4-BE49-F238E27FC236}">
                  <a16:creationId xmlns:a16="http://schemas.microsoft.com/office/drawing/2014/main" id="{3D6B2977-9B5D-DDE8-DBF0-388613330893}"/>
                </a:ext>
              </a:extLst>
            </p:cNvPr>
            <p:cNvSpPr txBox="1"/>
            <p:nvPr/>
          </p:nvSpPr>
          <p:spPr>
            <a:xfrm>
              <a:off x="-416916" y="242885"/>
              <a:ext cx="973174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 err="1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Thử</a:t>
              </a:r>
              <a:r>
                <a:rPr lang="vi-VN" sz="8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 thách bắt đầu</a:t>
              </a:r>
              <a:endParaRPr lang="vi-VN" sz="8000" dirty="0">
                <a:ln w="28575">
                  <a:solidFill>
                    <a:srgbClr val="0070C0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628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15" y="0"/>
            <a:ext cx="12347907" cy="6860820"/>
          </a:xfrm>
          <a:prstGeom prst="rect">
            <a:avLst/>
          </a:prstGeom>
        </p:spPr>
      </p:pic>
      <p:grpSp>
        <p:nvGrpSpPr>
          <p:cNvPr id="5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1023417" y="14700"/>
            <a:ext cx="6518916" cy="1177913"/>
            <a:chOff x="3666356" y="4564838"/>
            <a:chExt cx="4280542" cy="1177913"/>
          </a:xfrm>
        </p:grpSpPr>
        <p:sp>
          <p:nvSpPr>
            <p:cNvPr id="6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  <p:sp>
          <p:nvSpPr>
            <p:cNvPr id="7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64838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</p:grpSp>
      <p:grpSp>
        <p:nvGrpSpPr>
          <p:cNvPr id="8" name="Nhóm 10">
            <a:extLst>
              <a:ext uri="{FF2B5EF4-FFF2-40B4-BE49-F238E27FC236}">
                <a16:creationId xmlns:a16="http://schemas.microsoft.com/office/drawing/2014/main" id="{A26C9C52-E91A-3CAB-E17B-DD94633617DF}"/>
              </a:ext>
            </a:extLst>
          </p:cNvPr>
          <p:cNvGrpSpPr/>
          <p:nvPr/>
        </p:nvGrpSpPr>
        <p:grpSpPr>
          <a:xfrm>
            <a:off x="4471580" y="46124"/>
            <a:ext cx="8215311" cy="1169551"/>
            <a:chOff x="-3030229" y="1909001"/>
            <a:chExt cx="16853309" cy="2431567"/>
          </a:xfrm>
        </p:grpSpPr>
        <p:sp>
          <p:nvSpPr>
            <p:cNvPr id="9" name="Hộp Văn bản 11">
              <a:extLst>
                <a:ext uri="{FF2B5EF4-FFF2-40B4-BE49-F238E27FC236}">
                  <a16:creationId xmlns:a16="http://schemas.microsoft.com/office/drawing/2014/main" id="{C0D941CC-F04D-9182-0DFB-A1F2A57A161C}"/>
                </a:ext>
              </a:extLst>
            </p:cNvPr>
            <p:cNvSpPr txBox="1"/>
            <p:nvPr/>
          </p:nvSpPr>
          <p:spPr>
            <a:xfrm>
              <a:off x="-3030229" y="1909001"/>
              <a:ext cx="16853309" cy="2431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7000" dirty="0">
                  <a:ln w="254000">
                    <a:solidFill>
                      <a:schemeClr val="bg1"/>
                    </a:solidFill>
                  </a:ln>
                  <a:latin typeface="SVN-Hole Hearted" panose="020B0A06020104020203" pitchFamily="34" charset="0"/>
                </a:rPr>
                <a:t>AI NHANH HƠN?</a:t>
              </a:r>
              <a:endParaRPr lang="vi-VN" sz="7000" dirty="0">
                <a:ln w="2540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" name="Hộp Văn bản 12">
              <a:extLst>
                <a:ext uri="{FF2B5EF4-FFF2-40B4-BE49-F238E27FC236}">
                  <a16:creationId xmlns:a16="http://schemas.microsoft.com/office/drawing/2014/main" id="{E7ECDD54-E423-FCF2-8074-C71F6A552845}"/>
                </a:ext>
              </a:extLst>
            </p:cNvPr>
            <p:cNvSpPr txBox="1"/>
            <p:nvPr/>
          </p:nvSpPr>
          <p:spPr>
            <a:xfrm>
              <a:off x="-3030229" y="1909001"/>
              <a:ext cx="15672721" cy="2431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A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A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rgbClr val="F5B8F6"/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H 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rgbClr val="C5FA9E"/>
                  </a:solidFill>
                  <a:latin typeface="SVN-Hole Hearted" panose="020B0A06020104020203" pitchFamily="34" charset="0"/>
                </a:rPr>
                <a:t>Ơ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rgbClr val="F4A2F6"/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?</a:t>
              </a:r>
              <a:endParaRPr lang="vi-VN" sz="7000" dirty="0">
                <a:ln w="28575">
                  <a:solidFill>
                    <a:srgbClr val="0070C0"/>
                  </a:solidFill>
                </a:ln>
                <a:solidFill>
                  <a:srgbClr val="FF9693"/>
                </a:solidFill>
              </a:endParaRPr>
            </a:p>
          </p:txBody>
        </p:sp>
      </p:grpSp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607" y="1455885"/>
            <a:ext cx="3473731" cy="460347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5219552" y="257587"/>
            <a:ext cx="5179340" cy="7187768"/>
            <a:chOff x="731197" y="2586538"/>
            <a:chExt cx="2384620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516725" y="2801010"/>
              <a:ext cx="2813564" cy="2384620"/>
              <a:chOff x="5220929" y="-1553497"/>
              <a:chExt cx="5771536" cy="3293807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29" y="-1553497"/>
                <a:ext cx="5771536" cy="3293807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7" y="-1451434"/>
                <a:ext cx="5538771" cy="3093183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Connector 9">
              <a:extLst>
                <a:ext uri="{FF2B5EF4-FFF2-40B4-BE49-F238E27FC236}">
                  <a16:creationId xmlns:a16="http://schemas.microsoft.com/office/drawing/2014/main" id="{AF16295D-20C9-524B-3AB4-CA046134933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2035" y="3993301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5074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2986193">
            <a:off x="10003542" y="4070841"/>
            <a:ext cx="2272512" cy="1361492"/>
          </a:xfrm>
          <a:prstGeom prst="rect">
            <a:avLst/>
          </a:prstGeom>
        </p:spPr>
      </p:pic>
      <p:sp>
        <p:nvSpPr>
          <p:cNvPr id="29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6160532" y="4785847"/>
            <a:ext cx="51306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pt-BR" sz="12000" b="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681</a:t>
            </a:r>
            <a:endParaRPr lang="en-US" sz="12000" dirty="0">
              <a:solidFill>
                <a:schemeClr val="bg1"/>
              </a:solidFill>
            </a:endParaRPr>
          </a:p>
        </p:txBody>
      </p:sp>
      <p:sp>
        <p:nvSpPr>
          <p:cNvPr id="30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6129535" y="3377397"/>
            <a:ext cx="51306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0" b="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2 036</a:t>
            </a:r>
            <a:endParaRPr lang="en-US" sz="12000" dirty="0">
              <a:solidFill>
                <a:schemeClr val="bg1"/>
              </a:solidFill>
            </a:endParaRPr>
          </a:p>
        </p:txBody>
      </p:sp>
      <p:sp>
        <p:nvSpPr>
          <p:cNvPr id="31" name="Hộp Văn bản 31">
            <a:extLst>
              <a:ext uri="{FF2B5EF4-FFF2-40B4-BE49-F238E27FC236}">
                <a16:creationId xmlns:a16="http://schemas.microsoft.com/office/drawing/2014/main" id="{FDA25A0E-6CA8-F627-9F54-C34A3E9BD581}"/>
              </a:ext>
            </a:extLst>
          </p:cNvPr>
          <p:cNvSpPr txBox="1"/>
          <p:nvPr/>
        </p:nvSpPr>
        <p:spPr>
          <a:xfrm>
            <a:off x="6098538" y="1633714"/>
            <a:ext cx="48664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0" dirty="0">
                <a:solidFill>
                  <a:schemeClr val="bg1"/>
                </a:solidFill>
                <a:cs typeface="Times New Roman" panose="02020603050405020304" pitchFamily="18" charset="0"/>
              </a:rPr>
              <a:t>5 645</a:t>
            </a:r>
            <a:endParaRPr lang="en-US" sz="12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82794" y="2418855"/>
            <a:ext cx="5820982" cy="2569494"/>
            <a:chOff x="4982794" y="2418855"/>
            <a:chExt cx="5820982" cy="2569494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5016930" y="4975286"/>
              <a:ext cx="5786846" cy="1306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Hộp Văn bản 30">
              <a:extLst>
                <a:ext uri="{FF2B5EF4-FFF2-40B4-BE49-F238E27FC236}">
                  <a16:creationId xmlns:a16="http://schemas.microsoft.com/office/drawing/2014/main" id="{42F67E33-B497-A4DD-05FC-169F91395116}"/>
                </a:ext>
              </a:extLst>
            </p:cNvPr>
            <p:cNvSpPr txBox="1"/>
            <p:nvPr/>
          </p:nvSpPr>
          <p:spPr>
            <a:xfrm>
              <a:off x="4982794" y="2418855"/>
              <a:ext cx="1115740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+</a:t>
              </a:r>
              <a:endParaRPr lang="en-US" sz="1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Nhóm 3">
            <a:extLst>
              <a:ext uri="{FF2B5EF4-FFF2-40B4-BE49-F238E27FC236}">
                <a16:creationId xmlns:a16="http://schemas.microsoft.com/office/drawing/2014/main" id="{BDF06BBC-64AA-C0A0-14DF-EC597E4550BE}"/>
              </a:ext>
            </a:extLst>
          </p:cNvPr>
          <p:cNvGrpSpPr/>
          <p:nvPr/>
        </p:nvGrpSpPr>
        <p:grpSpPr>
          <a:xfrm>
            <a:off x="690795" y="5190433"/>
            <a:ext cx="3729781" cy="1353491"/>
            <a:chOff x="-456420" y="203627"/>
            <a:chExt cx="9771244" cy="1353491"/>
          </a:xfrm>
        </p:grpSpPr>
        <p:sp>
          <p:nvSpPr>
            <p:cNvPr id="34" name="Hộp Văn bản 16">
              <a:extLst>
                <a:ext uri="{FF2B5EF4-FFF2-40B4-BE49-F238E27FC236}">
                  <a16:creationId xmlns:a16="http://schemas.microsoft.com/office/drawing/2014/main" id="{6DF3BB48-C365-3D4F-BF2A-326699E8C6C4}"/>
                </a:ext>
              </a:extLst>
            </p:cNvPr>
            <p:cNvSpPr txBox="1"/>
            <p:nvPr/>
          </p:nvSpPr>
          <p:spPr>
            <a:xfrm>
              <a:off x="-416916" y="233679"/>
              <a:ext cx="973174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317500">
                    <a:solidFill>
                      <a:schemeClr val="bg1"/>
                    </a:solidFill>
                  </a:ln>
                  <a:solidFill>
                    <a:srgbClr val="FE9136"/>
                  </a:solidFill>
                  <a:latin typeface="SVN-Hole Hearted" panose="020B0A06020104020203" pitchFamily="34" charset="0"/>
                </a:rPr>
                <a:t>TỔNG:</a:t>
              </a:r>
              <a:endParaRPr lang="vi-VN" sz="8000" dirty="0">
                <a:ln w="317500">
                  <a:solidFill>
                    <a:schemeClr val="bg1"/>
                  </a:solidFill>
                </a:ln>
                <a:solidFill>
                  <a:srgbClr val="FE9136"/>
                </a:solidFill>
              </a:endParaRPr>
            </a:p>
          </p:txBody>
        </p:sp>
        <p:sp>
          <p:nvSpPr>
            <p:cNvPr id="35" name="Hộp Văn bản 17">
              <a:extLst>
                <a:ext uri="{FF2B5EF4-FFF2-40B4-BE49-F238E27FC236}">
                  <a16:creationId xmlns:a16="http://schemas.microsoft.com/office/drawing/2014/main" id="{3D6B2977-9B5D-DDE8-DBF0-388613330893}"/>
                </a:ext>
              </a:extLst>
            </p:cNvPr>
            <p:cNvSpPr txBox="1"/>
            <p:nvPr/>
          </p:nvSpPr>
          <p:spPr>
            <a:xfrm>
              <a:off x="-456420" y="203627"/>
              <a:ext cx="973174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TỔNG:</a:t>
              </a:r>
              <a:endParaRPr lang="vi-VN" sz="8000" dirty="0">
                <a:ln w="28575">
                  <a:solidFill>
                    <a:srgbClr val="0070C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0103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15" y="0"/>
            <a:ext cx="12347907" cy="6860820"/>
          </a:xfrm>
          <a:prstGeom prst="rect">
            <a:avLst/>
          </a:prstGeom>
        </p:spPr>
      </p:pic>
      <p:grpSp>
        <p:nvGrpSpPr>
          <p:cNvPr id="5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1023417" y="14700"/>
            <a:ext cx="6518916" cy="1177913"/>
            <a:chOff x="3666356" y="4564838"/>
            <a:chExt cx="4280542" cy="1177913"/>
          </a:xfrm>
        </p:grpSpPr>
        <p:sp>
          <p:nvSpPr>
            <p:cNvPr id="6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  <p:sp>
          <p:nvSpPr>
            <p:cNvPr id="7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64838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</p:grpSp>
      <p:grpSp>
        <p:nvGrpSpPr>
          <p:cNvPr id="8" name="Nhóm 10">
            <a:extLst>
              <a:ext uri="{FF2B5EF4-FFF2-40B4-BE49-F238E27FC236}">
                <a16:creationId xmlns:a16="http://schemas.microsoft.com/office/drawing/2014/main" id="{A26C9C52-E91A-3CAB-E17B-DD94633617DF}"/>
              </a:ext>
            </a:extLst>
          </p:cNvPr>
          <p:cNvGrpSpPr/>
          <p:nvPr/>
        </p:nvGrpSpPr>
        <p:grpSpPr>
          <a:xfrm>
            <a:off x="4471580" y="46124"/>
            <a:ext cx="8215311" cy="1169551"/>
            <a:chOff x="-3030229" y="1909001"/>
            <a:chExt cx="16853309" cy="2431567"/>
          </a:xfrm>
        </p:grpSpPr>
        <p:sp>
          <p:nvSpPr>
            <p:cNvPr id="9" name="Hộp Văn bản 11">
              <a:extLst>
                <a:ext uri="{FF2B5EF4-FFF2-40B4-BE49-F238E27FC236}">
                  <a16:creationId xmlns:a16="http://schemas.microsoft.com/office/drawing/2014/main" id="{C0D941CC-F04D-9182-0DFB-A1F2A57A161C}"/>
                </a:ext>
              </a:extLst>
            </p:cNvPr>
            <p:cNvSpPr txBox="1"/>
            <p:nvPr/>
          </p:nvSpPr>
          <p:spPr>
            <a:xfrm>
              <a:off x="-3030229" y="1909001"/>
              <a:ext cx="16853309" cy="2431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7000" dirty="0">
                  <a:ln w="254000">
                    <a:solidFill>
                      <a:schemeClr val="bg1"/>
                    </a:solidFill>
                  </a:ln>
                  <a:latin typeface="SVN-Hole Hearted" panose="020B0A06020104020203" pitchFamily="34" charset="0"/>
                </a:rPr>
                <a:t>AI NHANH HƠN?</a:t>
              </a:r>
              <a:endParaRPr lang="vi-VN" sz="7000" dirty="0">
                <a:ln w="2540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" name="Hộp Văn bản 12">
              <a:extLst>
                <a:ext uri="{FF2B5EF4-FFF2-40B4-BE49-F238E27FC236}">
                  <a16:creationId xmlns:a16="http://schemas.microsoft.com/office/drawing/2014/main" id="{E7ECDD54-E423-FCF2-8074-C71F6A552845}"/>
                </a:ext>
              </a:extLst>
            </p:cNvPr>
            <p:cNvSpPr txBox="1"/>
            <p:nvPr/>
          </p:nvSpPr>
          <p:spPr>
            <a:xfrm>
              <a:off x="-3030229" y="1909001"/>
              <a:ext cx="15672721" cy="2431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A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A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rgbClr val="F5B8F6"/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H 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rgbClr val="C5FA9E"/>
                  </a:solidFill>
                  <a:latin typeface="SVN-Hole Hearted" panose="020B0A06020104020203" pitchFamily="34" charset="0"/>
                </a:rPr>
                <a:t>Ơ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rgbClr val="F4A2F6"/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?</a:t>
              </a:r>
              <a:endParaRPr lang="vi-VN" sz="7000" dirty="0">
                <a:ln w="28575">
                  <a:solidFill>
                    <a:srgbClr val="0070C0"/>
                  </a:solidFill>
                </a:ln>
                <a:solidFill>
                  <a:srgbClr val="FF9693"/>
                </a:solidFill>
              </a:endParaRPr>
            </a:p>
          </p:txBody>
        </p:sp>
      </p:grpSp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607" y="1455885"/>
            <a:ext cx="3473731" cy="460347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5219552" y="257587"/>
            <a:ext cx="5179340" cy="7187768"/>
            <a:chOff x="731197" y="2586538"/>
            <a:chExt cx="2384620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516725" y="2801010"/>
              <a:ext cx="2813564" cy="2384620"/>
              <a:chOff x="5220929" y="-1553497"/>
              <a:chExt cx="5771536" cy="3293807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29" y="-1553497"/>
                <a:ext cx="5771536" cy="3293807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7" y="-1451434"/>
                <a:ext cx="5538771" cy="3093183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Connector 9">
              <a:extLst>
                <a:ext uri="{FF2B5EF4-FFF2-40B4-BE49-F238E27FC236}">
                  <a16:creationId xmlns:a16="http://schemas.microsoft.com/office/drawing/2014/main" id="{AF16295D-20C9-524B-3AB4-CA046134933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2035" y="3993301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5074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2986193">
            <a:off x="10003542" y="4070841"/>
            <a:ext cx="2272512" cy="1361492"/>
          </a:xfrm>
          <a:prstGeom prst="rect">
            <a:avLst/>
          </a:prstGeom>
        </p:spPr>
      </p:pic>
      <p:sp>
        <p:nvSpPr>
          <p:cNvPr id="29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6160532" y="4785847"/>
            <a:ext cx="51306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12000" b="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609</a:t>
            </a:r>
            <a:endParaRPr lang="en-US" sz="12000" dirty="0">
              <a:solidFill>
                <a:schemeClr val="bg1"/>
              </a:solidFill>
            </a:endParaRPr>
          </a:p>
        </p:txBody>
      </p:sp>
      <p:sp>
        <p:nvSpPr>
          <p:cNvPr id="30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6129535" y="3377397"/>
            <a:ext cx="51306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0" b="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2 036</a:t>
            </a:r>
            <a:endParaRPr lang="en-US" sz="12000" dirty="0">
              <a:solidFill>
                <a:schemeClr val="bg1"/>
              </a:solidFill>
            </a:endParaRPr>
          </a:p>
        </p:txBody>
      </p:sp>
      <p:sp>
        <p:nvSpPr>
          <p:cNvPr id="31" name="Hộp Văn bản 31">
            <a:extLst>
              <a:ext uri="{FF2B5EF4-FFF2-40B4-BE49-F238E27FC236}">
                <a16:creationId xmlns:a16="http://schemas.microsoft.com/office/drawing/2014/main" id="{FDA25A0E-6CA8-F627-9F54-C34A3E9BD581}"/>
              </a:ext>
            </a:extLst>
          </p:cNvPr>
          <p:cNvSpPr txBox="1"/>
          <p:nvPr/>
        </p:nvSpPr>
        <p:spPr>
          <a:xfrm>
            <a:off x="6098538" y="1633714"/>
            <a:ext cx="48664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0" dirty="0">
                <a:solidFill>
                  <a:schemeClr val="bg1"/>
                </a:solidFill>
                <a:cs typeface="Times New Roman" panose="02020603050405020304" pitchFamily="18" charset="0"/>
              </a:rPr>
              <a:t>5 645</a:t>
            </a:r>
            <a:endParaRPr lang="en-US" sz="12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016930" y="1813797"/>
            <a:ext cx="5786846" cy="3174552"/>
            <a:chOff x="5016930" y="1813797"/>
            <a:chExt cx="5786846" cy="3174552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5016930" y="4975286"/>
              <a:ext cx="5786846" cy="1306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Hộp Văn bản 30">
              <a:extLst>
                <a:ext uri="{FF2B5EF4-FFF2-40B4-BE49-F238E27FC236}">
                  <a16:creationId xmlns:a16="http://schemas.microsoft.com/office/drawing/2014/main" id="{42F67E33-B497-A4DD-05FC-169F91395116}"/>
                </a:ext>
              </a:extLst>
            </p:cNvPr>
            <p:cNvSpPr txBox="1"/>
            <p:nvPr/>
          </p:nvSpPr>
          <p:spPr>
            <a:xfrm>
              <a:off x="5049899" y="1813797"/>
              <a:ext cx="1115740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2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_</a:t>
              </a:r>
              <a:endParaRPr lang="en-US" sz="1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Nhóm 3">
            <a:extLst>
              <a:ext uri="{FF2B5EF4-FFF2-40B4-BE49-F238E27FC236}">
                <a16:creationId xmlns:a16="http://schemas.microsoft.com/office/drawing/2014/main" id="{BDF06BBC-64AA-C0A0-14DF-EC597E4550BE}"/>
              </a:ext>
            </a:extLst>
          </p:cNvPr>
          <p:cNvGrpSpPr/>
          <p:nvPr/>
        </p:nvGrpSpPr>
        <p:grpSpPr>
          <a:xfrm>
            <a:off x="677968" y="5220484"/>
            <a:ext cx="3742608" cy="1323440"/>
            <a:chOff x="-490024" y="233678"/>
            <a:chExt cx="9804848" cy="1323440"/>
          </a:xfrm>
        </p:grpSpPr>
        <p:sp>
          <p:nvSpPr>
            <p:cNvPr id="34" name="Hộp Văn bản 16">
              <a:extLst>
                <a:ext uri="{FF2B5EF4-FFF2-40B4-BE49-F238E27FC236}">
                  <a16:creationId xmlns:a16="http://schemas.microsoft.com/office/drawing/2014/main" id="{6DF3BB48-C365-3D4F-BF2A-326699E8C6C4}"/>
                </a:ext>
              </a:extLst>
            </p:cNvPr>
            <p:cNvSpPr txBox="1"/>
            <p:nvPr/>
          </p:nvSpPr>
          <p:spPr>
            <a:xfrm>
              <a:off x="-416916" y="233679"/>
              <a:ext cx="973174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317500">
                    <a:solidFill>
                      <a:schemeClr val="bg1"/>
                    </a:solidFill>
                  </a:ln>
                  <a:solidFill>
                    <a:srgbClr val="FE9136"/>
                  </a:solidFill>
                  <a:latin typeface="SVN-Hole Hearted" panose="020B0A06020104020203" pitchFamily="34" charset="0"/>
                </a:rPr>
                <a:t>HIỆU:</a:t>
              </a:r>
              <a:endParaRPr lang="vi-VN" sz="8000" dirty="0">
                <a:ln w="317500">
                  <a:solidFill>
                    <a:schemeClr val="bg1"/>
                  </a:solidFill>
                </a:ln>
                <a:solidFill>
                  <a:srgbClr val="FE9136"/>
                </a:solidFill>
              </a:endParaRPr>
            </a:p>
          </p:txBody>
        </p:sp>
        <p:sp>
          <p:nvSpPr>
            <p:cNvPr id="35" name="Hộp Văn bản 17">
              <a:extLst>
                <a:ext uri="{FF2B5EF4-FFF2-40B4-BE49-F238E27FC236}">
                  <a16:creationId xmlns:a16="http://schemas.microsoft.com/office/drawing/2014/main" id="{3D6B2977-9B5D-DDE8-DBF0-388613330893}"/>
                </a:ext>
              </a:extLst>
            </p:cNvPr>
            <p:cNvSpPr txBox="1"/>
            <p:nvPr/>
          </p:nvSpPr>
          <p:spPr>
            <a:xfrm>
              <a:off x="-490024" y="233678"/>
              <a:ext cx="973174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SVN-Hole Hearted" panose="020B0A06020104020203" pitchFamily="34" charset="0"/>
                </a:rPr>
                <a:t>HIỆU:</a:t>
              </a:r>
              <a:endParaRPr lang="vi-VN" sz="8000" dirty="0">
                <a:ln w="28575">
                  <a:solidFill>
                    <a:srgbClr val="0070C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354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292898" y="2051285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6A3FF1-B65E-AE84-309F-2F430DFC1DD3}"/>
              </a:ext>
            </a:extLst>
          </p:cNvPr>
          <p:cNvSpPr txBox="1"/>
          <p:nvPr/>
        </p:nvSpPr>
        <p:spPr>
          <a:xfrm>
            <a:off x="3981468" y="2331047"/>
            <a:ext cx="33114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6B222D"/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  <a:latin typeface="iCiel Crocante" panose="02000000000000000000" pitchFamily="50" charset="0"/>
              </a:rPr>
              <a:t>Luyện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B222D"/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6B222D"/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  <a:latin typeface="iCiel Crocante" panose="02000000000000000000" pitchFamily="50" charset="0"/>
              </a:rPr>
              <a:t>tập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6B222D"/>
              </a:solidFill>
              <a:effectLst>
                <a:outerShdw blurRad="12700" dist="38100" dir="2700000" algn="tl" rotWithShape="0">
                  <a:schemeClr val="accent2">
                    <a:lumMod val="75000"/>
                  </a:schemeClr>
                </a:outerShdw>
              </a:effectLst>
              <a:latin typeface="iCiel Crocant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387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2149</Words>
  <Application>Microsoft Office PowerPoint</Application>
  <PresentationFormat>Widescreen</PresentationFormat>
  <Paragraphs>337</Paragraphs>
  <Slides>38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LNTH-LuoLuoNotangYuanTi 1</vt:lpstr>
      <vt:lpstr>#9Slide07 IcielLa Chic Pro Shad</vt:lpstr>
      <vt:lpstr>Arial</vt:lpstr>
      <vt:lpstr>Calibri</vt:lpstr>
      <vt:lpstr>Calibri Light</vt:lpstr>
      <vt:lpstr>iCiel Crocante</vt:lpstr>
      <vt:lpstr>LNTH-Hoa Nho LNTH</vt:lpstr>
      <vt:lpstr>SVN-Hole Hearted</vt:lpstr>
      <vt:lpstr>SVN-Poky's</vt:lpstr>
      <vt:lpstr>UTM Cookies</vt:lpstr>
      <vt:lpstr>UTM Duepuntozero</vt:lpstr>
      <vt:lpstr>UTM Edwardian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 NGOC HONG HANH</dc:creator>
  <cp:lastModifiedBy>Phạm Minh Trường [GV]</cp:lastModifiedBy>
  <cp:revision>38</cp:revision>
  <dcterms:created xsi:type="dcterms:W3CDTF">2022-11-18T04:43:48Z</dcterms:created>
  <dcterms:modified xsi:type="dcterms:W3CDTF">2023-01-09T06:45:00Z</dcterms:modified>
</cp:coreProperties>
</file>